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1367" r:id="rId6"/>
    <p:sldId id="1375" r:id="rId7"/>
    <p:sldId id="1344" r:id="rId8"/>
    <p:sldId id="1373" r:id="rId9"/>
    <p:sldId id="1374" r:id="rId10"/>
    <p:sldId id="1345" r:id="rId11"/>
    <p:sldId id="1349" r:id="rId12"/>
    <p:sldId id="1347" r:id="rId13"/>
    <p:sldId id="1354" r:id="rId14"/>
    <p:sldId id="1371" r:id="rId15"/>
    <p:sldId id="1353" r:id="rId16"/>
    <p:sldId id="1376" r:id="rId17"/>
    <p:sldId id="1360" r:id="rId18"/>
    <p:sldId id="1348" r:id="rId19"/>
    <p:sldId id="1351" r:id="rId20"/>
    <p:sldId id="1364" r:id="rId21"/>
    <p:sldId id="1372" r:id="rId22"/>
    <p:sldId id="1359" r:id="rId23"/>
    <p:sldId id="1358" r:id="rId24"/>
    <p:sldId id="1357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1" roundtripDataSignature="AMtx7miLF6PU5NVVHiWywKoaojUuD7fH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96B"/>
    <a:srgbClr val="AFC277"/>
    <a:srgbClr val="E3E3E3"/>
    <a:srgbClr val="F59F4C"/>
    <a:srgbClr val="229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3DBA21-4A45-444D-8F86-79E1DDD70FCF}">
  <a:tblStyle styleId="{E23DBA21-4A45-444D-8F86-79E1DDD70FC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57" autoAdjust="0"/>
  </p:normalViewPr>
  <p:slideViewPr>
    <p:cSldViewPr snapToGrid="0">
      <p:cViewPr varScale="1">
        <p:scale>
          <a:sx n="143" d="100"/>
          <a:sy n="143" d="100"/>
        </p:scale>
        <p:origin x="95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71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F9A09-64CC-7ABE-8BD7-A2EE3C6A2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DE02149-F4D3-CEB4-E84D-24139D483F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66ECCC3-4D96-AE1B-A256-EE34F9508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5E1A48-95BC-7B0F-135F-3471E889CA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2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3952F-9B41-F6EE-389B-585CAD464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177C460-FF20-9D6B-3B76-C508F794DF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320098F-DD58-0B0E-F729-3844381165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FC412F-4C21-F287-78A5-4761D00C88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42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E81A5-C456-31A7-B1A3-6C232EE42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4E5DF9E-5DE7-C6C4-34EF-3D3CDC3631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9991726-ED7F-7A39-AD53-850BB704B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C9912C-A76B-A19C-F95B-C70033B9A0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1434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0A425-280B-D59A-0BED-E69533328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3DFE1DA-7974-FB05-0151-BF86E522A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E1E35D0-2B84-219D-5B87-327136ED2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1D36EF-955B-2F88-8047-A9F2E0B55A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7052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3695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AFD90-9412-CB93-A4EE-98167B9CF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038F891-EFD6-AC69-EEA0-0F44323C2B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F209F0A-7F0A-8AB6-960A-C2044E88C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9AB4AE-6139-830B-35FD-DE558F3173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5204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CC116-0E98-54F4-7B71-0E4FD3EEB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F7395A0-7341-D5DA-13F1-D28E77C7BA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DD70B8E-5522-9304-B2D0-B3306EB90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D4249F-D765-0A99-6426-BE58834FD5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697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F7504-9F5A-A6CA-22FB-02BBA3C61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A9F4C51-B29B-EAE9-4336-36B797DBA6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871689F-2818-FF07-0A4F-2F7C093F1F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D95EB4-0CB5-797F-FEBF-E1117EF2EF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0030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78E55-4069-4D5A-D63A-9181251C8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F47F254-BC7C-BBE7-BED2-487DDF9A15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D28A430-24A2-C27D-9BEE-E8D3C69F4D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C7B172-D7F5-74EC-7B92-461483BBD8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3604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87754-C128-FA1F-B88D-8EE95A137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3A6C7CB-FAA6-7D99-2F58-EF56841BB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9C0882F-8952-6BAC-D35F-BFF380AE21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FDDE25C-CEA2-BFEC-DD97-6BCFB8A3ED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99EB5-D134-4BD3-2AB6-1C369A7AA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58802B3-E020-B12B-A8ED-CB1884295A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FB767EC-FE21-5D40-07B8-D95465858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0914E0-1F2E-7C82-50C3-792C4C210F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5375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0D01D-13DD-E696-9CF1-9BE45B3C2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A4A3F6F-E1AA-01C9-47BF-EFCD34B62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0B9E4C1-4564-C17A-D96C-0C54402F9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AD6FA38-4592-88E9-89AB-61147F4E4A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9636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62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82C23-6DB2-7570-0A91-390ABC5B1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0B375E6-87D3-00F0-1265-04B753D5D7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4A3DB3D-CE77-C79B-B3AB-5E6D327AA7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35A8BE-C37B-3ED4-9456-0BC14B24D9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006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0854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F8B26-8E3A-B971-B495-B79A23FE9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2C40C8A-2C63-7C77-5F57-89E6FBD00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05BC3AE-74E3-0AA1-0296-ADC334B8E8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B07D830-5550-E6AE-D00F-1ABCADA7E5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7344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9400E-FF1B-5A0C-F745-66D8259E4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122C2EF-26C6-5BA4-A896-5952DE975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91E566D-3006-BF4F-1F84-732CAF2C9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5C40CDB-FEB4-DA77-5B11-298F9F9CE6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3606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endParaRPr lang="nl-NL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5730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0D3F3-40F2-AC3B-2DD9-79769684F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D1F8362-B19C-6040-C5B1-A6E1604766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DE54772-8DC5-A60F-5BA3-D21FE3474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B013FD-5732-A3DB-9613-A9DF75D8EA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355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nl-N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458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/>
          <p:nvPr/>
        </p:nvSpPr>
        <p:spPr>
          <a:xfrm>
            <a:off x="2843348" y="6247776"/>
            <a:ext cx="6635931" cy="54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nl-NL" sz="1000" i="1" kern="100" dirty="0">
                <a:solidFill>
                  <a:srgbClr val="15596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Het innovatieplan is uitgevoerd met subsidies van het Ministerie van Volkshuisvesting en Ruimtelijke Ordening en Ministerie van Klimaat en Groene Groei uitgevoerd door Rijksdienst voor Ondernemend Nederland.</a:t>
            </a:r>
            <a:endParaRPr lang="nl-NL" sz="1000" kern="100" dirty="0">
              <a:solidFill>
                <a:srgbClr val="15596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Google Shape;16;p31" descr="Afbeelding met gebouw, Schaalmodel, huis, buitenshuis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7436" y="2471252"/>
            <a:ext cx="4600241" cy="258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1" descr="Afbeelding met Graphics, schermopname, grafische vormgeving, ontwerp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t="60169" r="51752"/>
          <a:stretch/>
        </p:blipFill>
        <p:spPr>
          <a:xfrm>
            <a:off x="-51460" y="5058888"/>
            <a:ext cx="3161493" cy="1846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1" descr="Afbeelding met tekst, Lettertype, Graphics, grafische vormgeving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5187" y="395974"/>
            <a:ext cx="8221626" cy="1778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Afbeelding met schermopname, zwart, duisternis, Graphics&#10;&#10;Automatisch gegenereerde beschrijving">
            <a:extLst>
              <a:ext uri="{FF2B5EF4-FFF2-40B4-BE49-F238E27FC236}">
                <a16:creationId xmlns:a16="http://schemas.microsoft.com/office/drawing/2014/main" id="{0102D634-AFFB-42EA-D96E-39079DADC5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82" y="5454661"/>
            <a:ext cx="5760720" cy="79502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2C969EC-DC71-D8F5-E046-BBBA4C203F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3" b="3785"/>
          <a:stretch/>
        </p:blipFill>
        <p:spPr bwMode="auto">
          <a:xfrm>
            <a:off x="6392883" y="5455613"/>
            <a:ext cx="3275741" cy="76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preserve="1" userDrawn="1">
  <p:cSld name="1_Titel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9" descr="Afbeelding met tekst, Lettertype, Graphics, grafische vormgeving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8449" y="320116"/>
            <a:ext cx="4670704" cy="101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9" descr="Afbeelding met Graphics, schermopname, grafische vormgeving, ontwerp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 t="60169" r="51752"/>
          <a:stretch/>
        </p:blipFill>
        <p:spPr>
          <a:xfrm>
            <a:off x="-69932" y="3211834"/>
            <a:ext cx="6258236" cy="365540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9"/>
          <p:cNvSpPr txBox="1">
            <a:spLocks noGrp="1"/>
          </p:cNvSpPr>
          <p:nvPr>
            <p:ph type="body" idx="1"/>
          </p:nvPr>
        </p:nvSpPr>
        <p:spPr>
          <a:xfrm>
            <a:off x="328449" y="1793794"/>
            <a:ext cx="11406351" cy="13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1" u="none" strike="noStrike" cap="none">
                <a:solidFill>
                  <a:srgbClr val="1158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" name="Google Shape;11;p28">
            <a:extLst>
              <a:ext uri="{FF2B5EF4-FFF2-40B4-BE49-F238E27FC236}">
                <a16:creationId xmlns:a16="http://schemas.microsoft.com/office/drawing/2014/main" id="{5254F554-607B-D615-C566-1B967790204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0924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30" descr="Afbeelding met tekst, Lettertype, Graphics, grafische vormgeving&#10;&#10;Automatisch gegenereerde beschrijvi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876" y="145152"/>
            <a:ext cx="1922730" cy="415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0" descr="Afbeelding met Graphics, schermopname, grafische vormgeving, ontwerp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48447"/>
            <a:ext cx="3833991" cy="271264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0"/>
          <p:cNvSpPr txBox="1">
            <a:spLocks noGrp="1"/>
          </p:cNvSpPr>
          <p:nvPr>
            <p:ph type="body" idx="1"/>
          </p:nvPr>
        </p:nvSpPr>
        <p:spPr>
          <a:xfrm>
            <a:off x="335970" y="693256"/>
            <a:ext cx="9686409" cy="657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1" i="1" u="none" strike="noStrike" cap="none">
                <a:solidFill>
                  <a:srgbClr val="1158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3" name="Google Shape;33;p30"/>
          <p:cNvSpPr txBox="1">
            <a:spLocks noGrp="1"/>
          </p:cNvSpPr>
          <p:nvPr>
            <p:ph type="body" idx="2"/>
          </p:nvPr>
        </p:nvSpPr>
        <p:spPr>
          <a:xfrm>
            <a:off x="335969" y="1350398"/>
            <a:ext cx="9686409" cy="59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AFC27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" name="Google Shape;11;p28">
            <a:extLst>
              <a:ext uri="{FF2B5EF4-FFF2-40B4-BE49-F238E27FC236}">
                <a16:creationId xmlns:a16="http://schemas.microsoft.com/office/drawing/2014/main" id="{8EEB270D-E8B5-7919-BC10-507D7EAD1EB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/>
        </p:nvSpPr>
        <p:spPr>
          <a:xfrm>
            <a:off x="8919931" y="74199"/>
            <a:ext cx="32004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nl-NL" sz="1000" b="0" i="0" u="none" strike="noStrike" cap="none" dirty="0" err="1">
                <a:solidFill>
                  <a:srgbClr val="15596B"/>
                </a:solidFill>
                <a:latin typeface="Calibri"/>
                <a:ea typeface="Calibri"/>
                <a:cs typeface="Calibri"/>
                <a:sym typeface="Calibri"/>
              </a:rPr>
              <a:t>Future</a:t>
            </a:r>
            <a:r>
              <a:rPr lang="nl-NL" sz="1000" b="0" i="0" u="none" strike="noStrike" cap="none" dirty="0">
                <a:solidFill>
                  <a:srgbClr val="15596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000" b="0" i="0" u="none" strike="noStrike" cap="none" dirty="0" err="1">
                <a:solidFill>
                  <a:srgbClr val="15596B"/>
                </a:solidFill>
                <a:latin typeface="Calibri"/>
                <a:ea typeface="Calibri"/>
                <a:cs typeface="Calibri"/>
                <a:sym typeface="Calibri"/>
              </a:rPr>
              <a:t>Factory</a:t>
            </a:r>
            <a:r>
              <a:rPr lang="nl-NL" sz="1000" b="0" i="0" u="none" strike="noStrike" cap="none" dirty="0">
                <a:solidFill>
                  <a:srgbClr val="15596B"/>
                </a:solidFill>
                <a:latin typeface="Calibri"/>
                <a:ea typeface="Calibri"/>
                <a:cs typeface="Calibri"/>
                <a:sym typeface="Calibri"/>
              </a:rPr>
              <a:t> | Renoveren doe je ZO! </a:t>
            </a:r>
            <a:br>
              <a:rPr lang="nl-NL" sz="1000" b="0" i="0" u="none" strike="noStrike" cap="none" dirty="0">
                <a:solidFill>
                  <a:srgbClr val="15596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000" b="0" i="0" u="none" strike="noStrike" cap="none" dirty="0">
                <a:solidFill>
                  <a:srgbClr val="15596B"/>
                </a:solidFill>
                <a:latin typeface="Calibri"/>
                <a:ea typeface="Calibri"/>
                <a:cs typeface="Calibri"/>
                <a:sym typeface="Calibri"/>
              </a:rPr>
              <a:t>13 februari 2026 | TEUE919002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7FE99-051B-5FF6-767A-859EE0D4E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361712E-0863-132B-89AA-B23157235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Belangrijke afslagen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402E35-1960-41AA-66EF-3DEC538F39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10</a:t>
            </a:fld>
            <a:endParaRPr lang="nl-NL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FE12907F-CC03-FD84-C1ED-AD1C6FA160A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l-NL" dirty="0"/>
              <a:t>Waarom Massa Maatwerk?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AAF7319-C423-1739-BD17-056250942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41" y="1960967"/>
            <a:ext cx="6147698" cy="3283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7A5589C-6C36-31B8-1AC1-53BE3078E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7" b="-4366"/>
          <a:stretch>
            <a:fillRect/>
          </a:stretch>
        </p:blipFill>
        <p:spPr bwMode="auto">
          <a:xfrm>
            <a:off x="8676827" y="2158495"/>
            <a:ext cx="3251016" cy="1756767"/>
          </a:xfrm>
          <a:prstGeom prst="rect">
            <a:avLst/>
          </a:prstGeom>
          <a:noFill/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3FF66B6-9719-204A-B1E2-A68BD0B1B11D}"/>
              </a:ext>
            </a:extLst>
          </p:cNvPr>
          <p:cNvSpPr txBox="1"/>
          <p:nvPr/>
        </p:nvSpPr>
        <p:spPr>
          <a:xfrm>
            <a:off x="5658041" y="4720259"/>
            <a:ext cx="549322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200" b="1" dirty="0">
                <a:solidFill>
                  <a:srgbClr val="F59F4C"/>
                </a:solidFill>
              </a:rPr>
              <a:t>Op veel woningen blijkt dat de propositie past, maar er zijn ook uitdagingen. </a:t>
            </a:r>
            <a:endParaRPr lang="nl-NL" sz="3200" dirty="0"/>
          </a:p>
        </p:txBody>
      </p:sp>
      <p:pic>
        <p:nvPicPr>
          <p:cNvPr id="3" name="Afbeelding 2" descr="Afbeelding met tekst, schermopname, kaart, Plan&#10;&#10;Door AI gegenereerde inhoud is mogelijk onjuist.">
            <a:extLst>
              <a:ext uri="{FF2B5EF4-FFF2-40B4-BE49-F238E27FC236}">
                <a16:creationId xmlns:a16="http://schemas.microsoft.com/office/drawing/2014/main" id="{4975ABBC-8468-8DE4-25EF-FA674A879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" r="67507" b="-236"/>
          <a:stretch>
            <a:fillRect/>
          </a:stretch>
        </p:blipFill>
        <p:spPr bwMode="auto">
          <a:xfrm>
            <a:off x="6954043" y="2059103"/>
            <a:ext cx="2195791" cy="1957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314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7ADFC-CD3A-4B84-4A2B-8445BA913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FACB8E8-0681-6300-EC4E-1DAFD2305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Resultaten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F69D44-D50F-D1E1-0314-990C851BE85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l-NL" dirty="0"/>
              <a:t>Stepelobrink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1E03EC8-D560-2D62-2753-326DEA120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973" y="4411589"/>
            <a:ext cx="2853992" cy="2237847"/>
          </a:xfrm>
          <a:prstGeom prst="rect">
            <a:avLst/>
          </a:prstGeom>
          <a:noFill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91086BD-6FB3-2426-18D8-7604EA5FA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90" y="4350061"/>
            <a:ext cx="3362990" cy="2237847"/>
          </a:xfrm>
          <a:prstGeom prst="rect">
            <a:avLst/>
          </a:prstGeom>
          <a:noFill/>
        </p:spPr>
      </p:pic>
      <p:pic>
        <p:nvPicPr>
          <p:cNvPr id="8" name="drawing" descr="Afbeelding met hemel, buitenshuis, voertuig, truck&#10;&#10;Automatisch gegenereerde beschrijving">
            <a:extLst>
              <a:ext uri="{FF2B5EF4-FFF2-40B4-BE49-F238E27FC236}">
                <a16:creationId xmlns:a16="http://schemas.microsoft.com/office/drawing/2014/main" id="{AE3A6409-7F46-9E9F-A9F8-78141A0B77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52" y="2045553"/>
            <a:ext cx="1563762" cy="223784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6409240-C716-B5D0-E26D-5ABA47A4BD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19" y="2045553"/>
            <a:ext cx="3978874" cy="2237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6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BEACB-6690-799D-D625-1CB23AAAA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0299FFA-7F3A-C4AC-E95F-88C13E195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Resultaten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B060C6-CB56-EFBF-BEF9-622AC065E98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l-NL" dirty="0"/>
              <a:t>Digitalisering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C3CC28-61F8-DDC8-E4EF-0D2F0FAB21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12</a:t>
            </a:fld>
            <a:endParaRPr lang="nl-NL"/>
          </a:p>
        </p:txBody>
      </p:sp>
      <p:pic>
        <p:nvPicPr>
          <p:cNvPr id="5" name="drawing" descr="Afbeelding met tekst, schermopname, computer, software&#10;&#10;Automatisch gegenereerde beschrijving">
            <a:extLst>
              <a:ext uri="{FF2B5EF4-FFF2-40B4-BE49-F238E27FC236}">
                <a16:creationId xmlns:a16="http://schemas.microsoft.com/office/drawing/2014/main" id="{95129277-4257-B35C-F43C-BDA5F63C1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69" y="2076561"/>
            <a:ext cx="4419218" cy="222165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134880D-0DB5-F802-8DF8-6BFD112E0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93" y="4344110"/>
            <a:ext cx="4487561" cy="2378086"/>
          </a:xfrm>
          <a:prstGeom prst="rect">
            <a:avLst/>
          </a:prstGeom>
          <a:noFill/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444DA50-66B8-424C-0F85-51C87F288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514" y="2847222"/>
            <a:ext cx="3055433" cy="279032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A753698-D39C-CA53-49F0-725B64347F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8892" y="2827415"/>
            <a:ext cx="2765603" cy="281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33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AD560-501E-5282-C421-1E190B449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FCEC042-BF45-7F3E-CCDC-81AC62D9E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Resultaten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6DF021-62EA-5EFD-E753-CF8CA7BA41D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l-NL" dirty="0"/>
              <a:t>Modulair Inpasbare Energiemodule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C56421-3465-D81B-AB85-1EC7E0A323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13</a:t>
            </a:fld>
            <a:endParaRPr lang="nl-NL"/>
          </a:p>
        </p:txBody>
      </p:sp>
      <p:pic>
        <p:nvPicPr>
          <p:cNvPr id="1026" name="Picture 2" descr="Afbeelding met overdekt, gebouw, interieurontwerp, vloer&#10;&#10;Automatisch gegenereerde beschrijving">
            <a:extLst>
              <a:ext uri="{FF2B5EF4-FFF2-40B4-BE49-F238E27FC236}">
                <a16:creationId xmlns:a16="http://schemas.microsoft.com/office/drawing/2014/main" id="{1023104D-2E64-562B-3FB7-90220D5B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1" y="4451178"/>
            <a:ext cx="4059793" cy="226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fbeelding met overdekt, gebouw, interieurontwerp, gips&#10;&#10;Automatisch gegenereerde beschrijving">
            <a:extLst>
              <a:ext uri="{FF2B5EF4-FFF2-40B4-BE49-F238E27FC236}">
                <a16:creationId xmlns:a16="http://schemas.microsoft.com/office/drawing/2014/main" id="{B17BB3FE-0C85-46FF-AA9D-7F77870A5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19" y="4446445"/>
            <a:ext cx="4055060" cy="22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Afbeelding met overdekt, muur, vloer, Huishoudelijk apparaat&#10;&#10;Automatisch gegenereerde beschrijving">
            <a:extLst>
              <a:ext uri="{FF2B5EF4-FFF2-40B4-BE49-F238E27FC236}">
                <a16:creationId xmlns:a16="http://schemas.microsoft.com/office/drawing/2014/main" id="{A524C2F3-FC82-A5FA-B0BC-F9E12B3B5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94" y="2022684"/>
            <a:ext cx="4049497" cy="228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 met muur, overdekt, vloer, Vloermateriaal&#10;&#10;Automatisch gegenereerde beschrijving">
            <a:extLst>
              <a:ext uri="{FF2B5EF4-FFF2-40B4-BE49-F238E27FC236}">
                <a16:creationId xmlns:a16="http://schemas.microsoft.com/office/drawing/2014/main" id="{98E35DA3-E783-762B-9A18-6C2D0FF98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514" y="2020650"/>
            <a:ext cx="3340359" cy="22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04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0BF77-49DA-ABF3-43E1-7985B1335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FA659C1-4846-16FE-B425-043DC73633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Resultaten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268B7E-3C93-718B-25A7-3F27CE0422E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l-NL" dirty="0"/>
              <a:t>De proposities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26E4EEF0-3179-773C-27F4-68ED7CBBB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414" y="4011969"/>
            <a:ext cx="1765517" cy="2565229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C1EF3AC4-299B-6D99-B1D9-F8B9A9442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083" y="4059354"/>
            <a:ext cx="1518231" cy="2470722"/>
          </a:xfrm>
          <a:prstGeom prst="rect">
            <a:avLst/>
          </a:prstGeom>
          <a:ln>
            <a:noFill/>
          </a:ln>
        </p:spPr>
      </p:pic>
      <p:sp>
        <p:nvSpPr>
          <p:cNvPr id="15" name="Left Brace 5">
            <a:extLst>
              <a:ext uri="{FF2B5EF4-FFF2-40B4-BE49-F238E27FC236}">
                <a16:creationId xmlns:a16="http://schemas.microsoft.com/office/drawing/2014/main" id="{202FD14E-01BF-477E-3D40-3F84C24202CD}"/>
              </a:ext>
            </a:extLst>
          </p:cNvPr>
          <p:cNvSpPr/>
          <p:nvPr/>
        </p:nvSpPr>
        <p:spPr>
          <a:xfrm rot="16200000">
            <a:off x="5714148" y="-901939"/>
            <a:ext cx="525332" cy="9296702"/>
          </a:xfrm>
          <a:prstGeom prst="leftBrace">
            <a:avLst/>
          </a:prstGeom>
          <a:solidFill>
            <a:schemeClr val="bg1"/>
          </a:solidFill>
          <a:ln w="28575">
            <a:solidFill>
              <a:srgbClr val="155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C40440EC-1978-0099-DFB6-3752F97AA4D4}"/>
              </a:ext>
            </a:extLst>
          </p:cNvPr>
          <p:cNvSpPr txBox="1"/>
          <p:nvPr/>
        </p:nvSpPr>
        <p:spPr>
          <a:xfrm>
            <a:off x="1225167" y="4203819"/>
            <a:ext cx="275324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kern="1200" dirty="0">
                <a:solidFill>
                  <a:srgbClr val="15596B"/>
                </a:solidFill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1559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uitenom</a:t>
            </a:r>
            <a:endParaRPr lang="nl-NL" sz="3600" b="0" i="0" u="none" strike="noStrike" kern="1200" cap="none" spc="0" normalizeH="0" baseline="0" noProof="0">
              <a:ln>
                <a:noFill/>
              </a:ln>
              <a:solidFill>
                <a:srgbClr val="15596B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1559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Nieuw dak</a:t>
            </a:r>
            <a:endParaRPr lang="nl-NL" sz="2400" b="0" i="0" u="none" strike="noStrike" kern="1200" cap="none" spc="0" normalizeH="0" baseline="0" noProof="0">
              <a:ln>
                <a:noFill/>
              </a:ln>
              <a:solidFill>
                <a:srgbClr val="15596B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1559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Nieuwe gevel</a:t>
            </a:r>
            <a:endParaRPr lang="nl-NL" sz="2400" b="0" i="0" u="none" strike="noStrike" kern="1200" cap="none" spc="0" normalizeH="0" baseline="0" noProof="0">
              <a:ln>
                <a:noFill/>
              </a:ln>
              <a:solidFill>
                <a:srgbClr val="15596B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1559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Nieuwe installatie</a:t>
            </a:r>
            <a:endParaRPr lang="nl-NL" sz="2400" b="0" i="0" u="none" strike="noStrike" kern="1200" cap="none" spc="0" normalizeH="0" baseline="0" noProof="0" dirty="0">
              <a:ln>
                <a:noFill/>
              </a:ln>
              <a:solidFill>
                <a:srgbClr val="15596B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D49F7BCF-76F4-3EFF-C73C-0F99DF60C767}"/>
              </a:ext>
            </a:extLst>
          </p:cNvPr>
          <p:cNvSpPr txBox="1"/>
          <p:nvPr/>
        </p:nvSpPr>
        <p:spPr>
          <a:xfrm>
            <a:off x="6203103" y="4206144"/>
            <a:ext cx="381972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b="1" kern="1200" dirty="0">
                <a:solidFill>
                  <a:srgbClr val="15596B"/>
                </a:solidFill>
                <a:latin typeface="Calibri" panose="020F0502020204030204"/>
                <a:ea typeface="+mn-ea"/>
                <a:cs typeface="+mn-cs"/>
              </a:rPr>
              <a:t>B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1559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innendoor</a:t>
            </a:r>
            <a:endParaRPr lang="nl-NL" sz="3600" b="0" i="0" u="none" strike="noStrike" kern="1200" cap="none" spc="0" normalizeH="0" baseline="0" noProof="0">
              <a:ln>
                <a:noFill/>
              </a:ln>
              <a:solidFill>
                <a:srgbClr val="15596B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1559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Nieuw dak</a:t>
            </a:r>
            <a:endParaRPr lang="nl-NL" sz="2400" b="0" i="0" u="none" strike="noStrike" kern="1200" cap="none" spc="0" normalizeH="0" baseline="0" noProof="0">
              <a:ln>
                <a:noFill/>
              </a:ln>
              <a:solidFill>
                <a:srgbClr val="15596B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1559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Nieuwe installatie</a:t>
            </a:r>
            <a:endParaRPr lang="nl-NL" sz="2400" b="0" i="0" u="none" strike="noStrike" kern="1200" cap="none" spc="0" normalizeH="0" baseline="0" noProof="0">
              <a:ln>
                <a:noFill/>
              </a:ln>
              <a:solidFill>
                <a:srgbClr val="15596B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1559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Gevel isolatie via spouw</a:t>
            </a:r>
            <a:endParaRPr lang="nl-NL" sz="2400" b="0" i="0" u="none" strike="noStrike" kern="1200" cap="none" spc="0" normalizeH="0" baseline="0" noProof="0" dirty="0">
              <a:ln>
                <a:noFill/>
              </a:ln>
              <a:solidFill>
                <a:srgbClr val="15596B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4" name="Afbeelding 3" descr="Afbeelding met symbool, Graphics, ontwerp&#10;&#10;Door AI gegenereerde inhoud is mogelijk onjuist.">
            <a:extLst>
              <a:ext uri="{FF2B5EF4-FFF2-40B4-BE49-F238E27FC236}">
                <a16:creationId xmlns:a16="http://schemas.microsoft.com/office/drawing/2014/main" id="{01000A6E-F823-25C8-4FDB-4B2E9B46C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700" y="2081664"/>
            <a:ext cx="2000125" cy="1021574"/>
          </a:xfrm>
          <a:prstGeom prst="rect">
            <a:avLst/>
          </a:prstGeom>
          <a:ln>
            <a:noFill/>
          </a:ln>
        </p:spPr>
      </p:pic>
      <p:pic>
        <p:nvPicPr>
          <p:cNvPr id="7" name="Afbeelding 6" descr="Afbeelding met ontwerp&#10;&#10;Door AI gegenereerde inhoud is mogelijk onjuist.">
            <a:extLst>
              <a:ext uri="{FF2B5EF4-FFF2-40B4-BE49-F238E27FC236}">
                <a16:creationId xmlns:a16="http://schemas.microsoft.com/office/drawing/2014/main" id="{ED0958A9-12EF-748F-AA26-A4E49CFA78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8624" y="2071208"/>
            <a:ext cx="2061945" cy="1053086"/>
          </a:xfrm>
          <a:prstGeom prst="rect">
            <a:avLst/>
          </a:prstGeom>
          <a:ln>
            <a:noFill/>
          </a:ln>
        </p:spPr>
      </p:pic>
      <p:pic>
        <p:nvPicPr>
          <p:cNvPr id="10" name="Afbeelding 9" descr="Afbeelding met ontwerp&#10;&#10;Beschrijving automatisch gegenereerd met gemiddelde betrouwbaarheid">
            <a:extLst>
              <a:ext uri="{FF2B5EF4-FFF2-40B4-BE49-F238E27FC236}">
                <a16:creationId xmlns:a16="http://schemas.microsoft.com/office/drawing/2014/main" id="{CED0E8D3-50EC-C5E5-B78A-EDE64A25F7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383" y="2039729"/>
            <a:ext cx="2147061" cy="1098826"/>
          </a:xfrm>
          <a:prstGeom prst="rect">
            <a:avLst/>
          </a:prstGeom>
          <a:ln>
            <a:noFill/>
          </a:ln>
        </p:spPr>
      </p:pic>
      <p:pic>
        <p:nvPicPr>
          <p:cNvPr id="11" name="Afbeelding 10" descr="Afbeelding met Graphics, ontwerp&#10;&#10;Door AI gegenereerde inhoud is mogelijk onjuist.">
            <a:extLst>
              <a:ext uri="{FF2B5EF4-FFF2-40B4-BE49-F238E27FC236}">
                <a16:creationId xmlns:a16="http://schemas.microsoft.com/office/drawing/2014/main" id="{766FE4EA-3C07-4BC2-E6B1-CF025E0A19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8564" y="2037899"/>
            <a:ext cx="2160798" cy="11019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57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38271-BC7C-88C1-99C7-08F26C716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093E6F4-3AEB-146B-7BA5-AA4483D45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Resultaten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5A533D-32BE-5507-3852-2958071794E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l-NL" dirty="0"/>
              <a:t>Positie in de markt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74A5CA-2F1C-6CAD-4C73-9F59D1A449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15</a:t>
            </a:fld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08F316F1-3626-E8B3-24E5-4D1546864ADF}"/>
              </a:ext>
            </a:extLst>
          </p:cNvPr>
          <p:cNvSpPr/>
          <p:nvPr/>
        </p:nvSpPr>
        <p:spPr>
          <a:xfrm>
            <a:off x="674019" y="2080540"/>
            <a:ext cx="2385868" cy="950901"/>
          </a:xfrm>
          <a:prstGeom prst="rect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Rc Panels</a:t>
            </a:r>
          </a:p>
          <a:p>
            <a:pPr algn="ctr"/>
            <a:r>
              <a:rPr lang="nl-NL" sz="2000" dirty="0"/>
              <a:t>Dak en Gevel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01964545-850B-A3DD-FF47-DCB65286630B}"/>
              </a:ext>
            </a:extLst>
          </p:cNvPr>
          <p:cNvSpPr/>
          <p:nvPr/>
        </p:nvSpPr>
        <p:spPr>
          <a:xfrm>
            <a:off x="674019" y="3120040"/>
            <a:ext cx="2385868" cy="950901"/>
          </a:xfrm>
          <a:prstGeom prst="rect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err="1"/>
              <a:t>Itho</a:t>
            </a:r>
            <a:r>
              <a:rPr lang="nl-NL" sz="2000" b="1" dirty="0"/>
              <a:t> Daalderop</a:t>
            </a:r>
          </a:p>
          <a:p>
            <a:pPr algn="ctr"/>
            <a:r>
              <a:rPr lang="nl-NL" sz="2000" dirty="0"/>
              <a:t>Installatiemodule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812825D9-EE59-0A58-DDC5-22DDBA6CEEDD}"/>
              </a:ext>
            </a:extLst>
          </p:cNvPr>
          <p:cNvSpPr/>
          <p:nvPr/>
        </p:nvSpPr>
        <p:spPr>
          <a:xfrm>
            <a:off x="674019" y="4192669"/>
            <a:ext cx="2385868" cy="950901"/>
          </a:xfrm>
          <a:prstGeom prst="rect">
            <a:avLst/>
          </a:prstGeom>
          <a:solidFill>
            <a:srgbClr val="2290AE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Overige </a:t>
            </a:r>
          </a:p>
          <a:p>
            <a:pPr algn="ctr"/>
            <a:r>
              <a:rPr lang="nl-NL" sz="2000" b="1" dirty="0"/>
              <a:t>Componenten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6CEA121E-CD8F-34E4-5163-0B0A1DC428AA}"/>
              </a:ext>
            </a:extLst>
          </p:cNvPr>
          <p:cNvSpPr/>
          <p:nvPr/>
        </p:nvSpPr>
        <p:spPr>
          <a:xfrm>
            <a:off x="3284897" y="2078979"/>
            <a:ext cx="1506431" cy="3064590"/>
          </a:xfrm>
          <a:prstGeom prst="rect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err="1"/>
              <a:t>Future</a:t>
            </a:r>
            <a:r>
              <a:rPr lang="nl-NL" sz="2000" b="1" dirty="0"/>
              <a:t> </a:t>
            </a:r>
            <a:r>
              <a:rPr lang="nl-NL" sz="2000" b="1" dirty="0" err="1"/>
              <a:t>Factory</a:t>
            </a:r>
            <a:r>
              <a:rPr lang="nl-NL" sz="2000" b="1" dirty="0"/>
              <a:t> </a:t>
            </a:r>
          </a:p>
          <a:p>
            <a:pPr algn="ctr"/>
            <a:r>
              <a:rPr lang="nl-NL" sz="2000" b="1" dirty="0"/>
              <a:t>Office</a:t>
            </a:r>
            <a:endParaRPr lang="nl-NL" sz="2000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F6D04587-B716-991E-74F6-E362E86F6EE0}"/>
              </a:ext>
            </a:extLst>
          </p:cNvPr>
          <p:cNvSpPr/>
          <p:nvPr/>
        </p:nvSpPr>
        <p:spPr>
          <a:xfrm>
            <a:off x="5515023" y="3060526"/>
            <a:ext cx="2783434" cy="1302528"/>
          </a:xfrm>
          <a:prstGeom prst="rect">
            <a:avLst/>
          </a:prstGeom>
          <a:solidFill>
            <a:srgbClr val="AFC2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Aannemer / Vastgoed Onderhoud Partij</a:t>
            </a:r>
            <a:endParaRPr lang="nl-NL" sz="2000" dirty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09B65FC-EA3E-D10F-49D3-7F335267E53E}"/>
              </a:ext>
            </a:extLst>
          </p:cNvPr>
          <p:cNvSpPr/>
          <p:nvPr/>
        </p:nvSpPr>
        <p:spPr>
          <a:xfrm>
            <a:off x="9117974" y="3060525"/>
            <a:ext cx="2783434" cy="1302528"/>
          </a:xfrm>
          <a:prstGeom prst="rect">
            <a:avLst/>
          </a:prstGeom>
          <a:solidFill>
            <a:srgbClr val="F59F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Woningcorporatie</a:t>
            </a:r>
            <a:endParaRPr lang="nl-NL" sz="2000" dirty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282C78BA-F14F-F0F1-8207-9C246A79BEA0}"/>
              </a:ext>
            </a:extLst>
          </p:cNvPr>
          <p:cNvSpPr/>
          <p:nvPr/>
        </p:nvSpPr>
        <p:spPr>
          <a:xfrm>
            <a:off x="674020" y="5315375"/>
            <a:ext cx="11228073" cy="535580"/>
          </a:xfrm>
          <a:prstGeom prst="rect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l-NL" sz="2000" b="1" err="1"/>
              <a:t>Buro</a:t>
            </a:r>
            <a:r>
              <a:rPr lang="nl-NL" sz="2000" b="1" dirty="0"/>
              <a:t> De Haan: </a:t>
            </a:r>
            <a:r>
              <a:rPr lang="nl-NL" sz="1600" dirty="0"/>
              <a:t> Ondersteuning met Software voor Management, inmeten en fabrieksaansturing</a:t>
            </a:r>
          </a:p>
        </p:txBody>
      </p:sp>
      <p:sp>
        <p:nvSpPr>
          <p:cNvPr id="26" name="Rechteraccolade 25">
            <a:extLst>
              <a:ext uri="{FF2B5EF4-FFF2-40B4-BE49-F238E27FC236}">
                <a16:creationId xmlns:a16="http://schemas.microsoft.com/office/drawing/2014/main" id="{783F9076-4902-FBED-B545-1D1D04700174}"/>
              </a:ext>
            </a:extLst>
          </p:cNvPr>
          <p:cNvSpPr/>
          <p:nvPr/>
        </p:nvSpPr>
        <p:spPr>
          <a:xfrm>
            <a:off x="4895002" y="2622150"/>
            <a:ext cx="566257" cy="2179534"/>
          </a:xfrm>
          <a:prstGeom prst="rightBrace">
            <a:avLst/>
          </a:prstGeom>
          <a:ln w="57150">
            <a:solidFill>
              <a:srgbClr val="155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62CE29ED-DE58-9555-4089-FC45E93A84D2}"/>
              </a:ext>
            </a:extLst>
          </p:cNvPr>
          <p:cNvCxnSpPr/>
          <p:nvPr/>
        </p:nvCxnSpPr>
        <p:spPr>
          <a:xfrm>
            <a:off x="8357068" y="3672912"/>
            <a:ext cx="763398" cy="0"/>
          </a:xfrm>
          <a:prstGeom prst="straightConnector1">
            <a:avLst/>
          </a:prstGeom>
          <a:ln w="57150">
            <a:solidFill>
              <a:srgbClr val="1559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hoek 29">
            <a:extLst>
              <a:ext uri="{FF2B5EF4-FFF2-40B4-BE49-F238E27FC236}">
                <a16:creationId xmlns:a16="http://schemas.microsoft.com/office/drawing/2014/main" id="{DA3F11F2-9928-5F86-1D06-5364230E7586}"/>
              </a:ext>
            </a:extLst>
          </p:cNvPr>
          <p:cNvSpPr/>
          <p:nvPr/>
        </p:nvSpPr>
        <p:spPr>
          <a:xfrm>
            <a:off x="674018" y="5963217"/>
            <a:ext cx="11222655" cy="445655"/>
          </a:xfrm>
          <a:prstGeom prst="rect">
            <a:avLst/>
          </a:prstGeom>
          <a:solidFill>
            <a:srgbClr val="AFC2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l-NL" sz="2000" b="1" dirty="0"/>
              <a:t>Adviseurs en procesbegeleider: </a:t>
            </a:r>
            <a:r>
              <a:rPr lang="nl-NL" sz="1600" dirty="0"/>
              <a:t>Eventueel</a:t>
            </a:r>
          </a:p>
        </p:txBody>
      </p:sp>
    </p:spTree>
    <p:extLst>
      <p:ext uri="{BB962C8B-B14F-4D97-AF65-F5344CB8AC3E}">
        <p14:creationId xmlns:p14="http://schemas.microsoft.com/office/powerpoint/2010/main" val="3168306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E59F0-4E8E-8A6C-72DD-957E755CE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7C6EE9E-66B6-15BD-7B98-15F573993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Externe beïnvloeding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1F6EE1-144F-8FD2-D862-708564323F5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l-NL" dirty="0"/>
              <a:t>Verschuiving van perspectief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F8CD32-E892-3918-0759-615CB49AAC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16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E2C3C16-149F-146D-2F9F-7B0C2445DDDC}"/>
              </a:ext>
            </a:extLst>
          </p:cNvPr>
          <p:cNvSpPr txBox="1"/>
          <p:nvPr/>
        </p:nvSpPr>
        <p:spPr>
          <a:xfrm>
            <a:off x="6058572" y="1950455"/>
            <a:ext cx="5795060" cy="52937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000" b="1" dirty="0">
                <a:solidFill>
                  <a:srgbClr val="F59F4C"/>
                </a:solidFill>
              </a:rPr>
              <a:t>2025 - 2030</a:t>
            </a:r>
          </a:p>
          <a:p>
            <a:r>
              <a:rPr lang="nl-NL" sz="2000" b="1" dirty="0">
                <a:solidFill>
                  <a:srgbClr val="15596B"/>
                </a:solidFill>
              </a:rPr>
              <a:t>Uitdagingen voor aanschaf: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15596B"/>
                </a:solidFill>
              </a:rPr>
              <a:t>Financieel: Huurbevriezingsdans, Investeringsruimte onzeker. (ICR, LTV) + Split incentive.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15596B"/>
                </a:solidFill>
              </a:rPr>
              <a:t>Salderen kan niet meer </a:t>
            </a:r>
            <a:r>
              <a:rPr lang="nl-NL" sz="1800" dirty="0">
                <a:solidFill>
                  <a:srgbClr val="15596B"/>
                </a:solidFill>
                <a:sym typeface="Wingdings" panose="05000000000000000000" pitchFamily="2" charset="2"/>
              </a:rPr>
              <a:t>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15596B"/>
                </a:solidFill>
              </a:rPr>
              <a:t>Onzekerheid over warmtebron. Verleiding: nog maar een keer de CV vervangen?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15596B"/>
                </a:solidFill>
              </a:rPr>
              <a:t>Concurrentie met beschikbaarheid woningen (nieuwbouw)</a:t>
            </a:r>
          </a:p>
          <a:p>
            <a:endParaRPr lang="nl-NL" sz="2000" dirty="0">
              <a:solidFill>
                <a:srgbClr val="15596B"/>
              </a:solidFill>
            </a:endParaRPr>
          </a:p>
          <a:p>
            <a:r>
              <a:rPr lang="nl-NL" sz="2000" b="1" dirty="0">
                <a:solidFill>
                  <a:srgbClr val="15596B"/>
                </a:solidFill>
              </a:rPr>
              <a:t>Uitdagingen voor opschaling: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15596B"/>
                </a:solidFill>
              </a:rPr>
              <a:t>“Standaard” grondgebonden woningen grotendeels al na- geïsoleerd. (NPA)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15596B"/>
                </a:solidFill>
              </a:rPr>
              <a:t>Renovatie hangt samen met onderhoudscontracten en vaste renovatiepartners.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2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553AFFA-4DCA-F1FE-F0FB-92C731304748}"/>
              </a:ext>
            </a:extLst>
          </p:cNvPr>
          <p:cNvSpPr txBox="1"/>
          <p:nvPr/>
        </p:nvSpPr>
        <p:spPr>
          <a:xfrm>
            <a:off x="603631" y="1950455"/>
            <a:ext cx="4890945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000" b="1" dirty="0">
                <a:solidFill>
                  <a:srgbClr val="F59F4C"/>
                </a:solidFill>
              </a:rPr>
              <a:t>2020 - 2025</a:t>
            </a:r>
          </a:p>
          <a:p>
            <a:r>
              <a:rPr lang="nl-NL" sz="2000" b="1" dirty="0">
                <a:solidFill>
                  <a:srgbClr val="15596B"/>
                </a:solidFill>
              </a:rPr>
              <a:t>Drijfveren voor aanschaf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15596B"/>
                </a:solidFill>
              </a:rPr>
              <a:t>Niet 2 á 3x de woning in komende 25 jaar.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15596B"/>
                </a:solidFill>
              </a:rPr>
              <a:t>Betaalbaar wonen voor de bewoner.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15596B"/>
                </a:solidFill>
              </a:rPr>
              <a:t>Investeringsruimte lijkt te ontstaan. Grootschalig renoveren is </a:t>
            </a:r>
            <a:r>
              <a:rPr lang="nl-NL" sz="1800" err="1">
                <a:solidFill>
                  <a:srgbClr val="15596B"/>
                </a:solidFill>
              </a:rPr>
              <a:t>trending</a:t>
            </a:r>
            <a:endParaRPr lang="nl-NL" sz="1800">
              <a:solidFill>
                <a:srgbClr val="1559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15596B"/>
                </a:solidFill>
              </a:rPr>
              <a:t>Kansen om woningen in één keer aardgasvrij te maken.</a:t>
            </a:r>
            <a:endParaRPr lang="nl-NL" sz="1800" b="1" dirty="0">
              <a:solidFill>
                <a:srgbClr val="15596B"/>
              </a:solidFill>
            </a:endParaRPr>
          </a:p>
          <a:p>
            <a:endParaRPr lang="nl-NL" b="1" dirty="0">
              <a:solidFill>
                <a:srgbClr val="15596B"/>
              </a:solidFill>
            </a:endParaRPr>
          </a:p>
          <a:p>
            <a:r>
              <a:rPr lang="nl-NL" sz="2000" b="1" dirty="0">
                <a:solidFill>
                  <a:srgbClr val="15596B"/>
                </a:solidFill>
              </a:rPr>
              <a:t>Kansen voor opschaling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15596B"/>
                </a:solidFill>
              </a:rPr>
              <a:t>“Standaard” grondgebonden woningen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15596B"/>
                </a:solidFill>
              </a:rPr>
              <a:t>Gunstige markt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0251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E4AF0-425C-108F-B12E-D706F6AC7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5667DA0-C48E-06CA-A4D7-E493BEAA3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 nu verder?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CBE230-78F3-FCF9-7626-7BE4C9FDC12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l-NL" dirty="0"/>
              <a:t>Geloven we er nog in?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89ABED-80CB-928C-98C7-86FCF415D8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17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200D5A1-37ED-8F75-96B5-32A99F76092C}"/>
              </a:ext>
            </a:extLst>
          </p:cNvPr>
          <p:cNvSpPr txBox="1"/>
          <p:nvPr/>
        </p:nvSpPr>
        <p:spPr>
          <a:xfrm>
            <a:off x="1820370" y="2078763"/>
            <a:ext cx="8049236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6000" b="1" i="1" dirty="0">
                <a:solidFill>
                  <a:srgbClr val="AFC277"/>
                </a:solidFill>
              </a:rPr>
              <a:t>JA! </a:t>
            </a:r>
            <a:endParaRPr lang="nl-NL" dirty="0"/>
          </a:p>
          <a:p>
            <a:pPr algn="ctr">
              <a:lnSpc>
                <a:spcPct val="150000"/>
              </a:lnSpc>
            </a:pPr>
            <a:r>
              <a:rPr lang="nl-NL" sz="2400" b="1" dirty="0">
                <a:solidFill>
                  <a:srgbClr val="15596B"/>
                </a:solidFill>
              </a:rPr>
              <a:t>Fabrieken in de startblokken</a:t>
            </a:r>
          </a:p>
          <a:p>
            <a:pPr algn="ctr">
              <a:lnSpc>
                <a:spcPct val="150000"/>
              </a:lnSpc>
            </a:pPr>
            <a:r>
              <a:rPr lang="nl-NL" sz="2400" b="1" dirty="0">
                <a:solidFill>
                  <a:srgbClr val="15596B"/>
                </a:solidFill>
              </a:rPr>
              <a:t>Massa maatwerk goed mogelijk</a:t>
            </a:r>
          </a:p>
          <a:p>
            <a:pPr algn="ctr">
              <a:lnSpc>
                <a:spcPct val="150000"/>
              </a:lnSpc>
            </a:pPr>
            <a:r>
              <a:rPr lang="nl-NL" sz="2400" b="1" dirty="0">
                <a:solidFill>
                  <a:srgbClr val="15596B"/>
                </a:solidFill>
              </a:rPr>
              <a:t>Woningen aardgasvrij in 2050</a:t>
            </a:r>
          </a:p>
          <a:p>
            <a:pPr algn="ctr">
              <a:lnSpc>
                <a:spcPct val="150000"/>
              </a:lnSpc>
            </a:pPr>
            <a:r>
              <a:rPr lang="nl-NL" sz="2400" b="1" dirty="0">
                <a:solidFill>
                  <a:srgbClr val="15596B"/>
                </a:solidFill>
              </a:rPr>
              <a:t>Componenten afzonderlijk te leveren* </a:t>
            </a:r>
          </a:p>
          <a:p>
            <a:pPr algn="ctr">
              <a:lnSpc>
                <a:spcPct val="150000"/>
              </a:lnSpc>
            </a:pPr>
            <a:r>
              <a:rPr lang="nl-NL" sz="2400" b="1" dirty="0">
                <a:solidFill>
                  <a:srgbClr val="15596B"/>
                </a:solidFill>
              </a:rPr>
              <a:t>Prijs all-in-one renovatie is competitief</a:t>
            </a:r>
          </a:p>
          <a:p>
            <a:pPr algn="ctr">
              <a:lnSpc>
                <a:spcPct val="150000"/>
              </a:lnSpc>
            </a:pPr>
            <a:r>
              <a:rPr lang="nl-NL" sz="2400" b="1" dirty="0">
                <a:solidFill>
                  <a:srgbClr val="15596B"/>
                </a:solidFill>
              </a:rPr>
              <a:t>Geopolitieke ontwikkelingen versnellen urgentie</a:t>
            </a:r>
          </a:p>
          <a:p>
            <a:pPr algn="ctr"/>
            <a:r>
              <a:rPr lang="nl-NL" sz="1600" b="1" dirty="0">
                <a:solidFill>
                  <a:srgbClr val="15596B"/>
                </a:solidFill>
              </a:rPr>
              <a:t>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3577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70D40-AE83-7896-591D-17886CA9C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00132BA-087D-B8F2-6315-819B70765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Effecten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6781E0-2E81-E029-DBC3-D9C2D97B198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l-NL" dirty="0"/>
              <a:t>Behaalde doelen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17DAC35-FBAB-4640-8ED4-284E848C75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18</a:t>
            </a:fld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0FC2F75-671C-A55E-77F0-69CCC9B46A1A}"/>
              </a:ext>
            </a:extLst>
          </p:cNvPr>
          <p:cNvSpPr txBox="1"/>
          <p:nvPr/>
        </p:nvSpPr>
        <p:spPr>
          <a:xfrm>
            <a:off x="1781962" y="1799830"/>
            <a:ext cx="804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FF701D5F-0AD0-9F44-C7FE-C8E1484A7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573665"/>
              </p:ext>
            </p:extLst>
          </p:nvPr>
        </p:nvGraphicFramePr>
        <p:xfrm>
          <a:off x="728869" y="2063552"/>
          <a:ext cx="10074933" cy="2443480"/>
        </p:xfrm>
        <a:graphic>
          <a:graphicData uri="http://schemas.openxmlformats.org/drawingml/2006/table">
            <a:tbl>
              <a:tblPr firstRow="1" bandRow="1">
                <a:tableStyleId>{E23DBA21-4A45-444D-8F86-79E1DDD70FCF}</a:tableStyleId>
              </a:tblPr>
              <a:tblGrid>
                <a:gridCol w="2827285">
                  <a:extLst>
                    <a:ext uri="{9D8B030D-6E8A-4147-A177-3AD203B41FA5}">
                      <a16:colId xmlns:a16="http://schemas.microsoft.com/office/drawing/2014/main" val="3862252086"/>
                    </a:ext>
                  </a:extLst>
                </a:gridCol>
                <a:gridCol w="7247648">
                  <a:extLst>
                    <a:ext uri="{9D8B030D-6E8A-4147-A177-3AD203B41FA5}">
                      <a16:colId xmlns:a16="http://schemas.microsoft.com/office/drawing/2014/main" val="2387490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800">
                          <a:solidFill>
                            <a:srgbClr val="AFC277"/>
                          </a:solidFill>
                        </a:rPr>
                        <a:t>Doel</a:t>
                      </a:r>
                      <a:endParaRPr lang="nl-NL" sz="2800" dirty="0">
                        <a:solidFill>
                          <a:srgbClr val="AFC277"/>
                        </a:solidFill>
                      </a:endParaRPr>
                    </a:p>
                  </a:txBody>
                  <a:tcPr>
                    <a:solidFill>
                      <a:srgbClr val="15596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>
                        <a:solidFill>
                          <a:srgbClr val="AFC277"/>
                        </a:solidFill>
                      </a:endParaRPr>
                    </a:p>
                  </a:txBody>
                  <a:tcPr>
                    <a:solidFill>
                      <a:srgbClr val="155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42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b="1">
                          <a:solidFill>
                            <a:srgbClr val="15596B"/>
                          </a:solidFill>
                        </a:rPr>
                        <a:t>40% goedkoper</a:t>
                      </a:r>
                      <a:endParaRPr lang="nl-NL" sz="1800" b="1" dirty="0">
                        <a:solidFill>
                          <a:srgbClr val="15596B"/>
                        </a:solidFill>
                      </a:endParaRPr>
                    </a:p>
                  </a:txBody>
                  <a:tcP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solidFill>
                            <a:srgbClr val="15596B"/>
                          </a:solidFill>
                        </a:rPr>
                        <a:t>Nabij, Benchmarking t.o.v. 5,5 jaar geleden ondanks prijs- en loonstijgingen. Behaalde voordeel van schaalgrootte en behulp van digitalisering. </a:t>
                      </a:r>
                      <a:r>
                        <a:rPr lang="nl-NL" sz="1800" baseline="0">
                          <a:solidFill>
                            <a:srgbClr val="15596B"/>
                          </a:solidFill>
                        </a:rPr>
                        <a:t> E</a:t>
                      </a:r>
                      <a:r>
                        <a:rPr lang="nl-NL" sz="1800">
                          <a:solidFill>
                            <a:srgbClr val="15596B"/>
                          </a:solidFill>
                        </a:rPr>
                        <a:t>sthetische vrijheid voegt ook waarde toe. </a:t>
                      </a:r>
                      <a:endParaRPr lang="nl-NL" sz="1800" dirty="0">
                        <a:solidFill>
                          <a:srgbClr val="15596B"/>
                        </a:solidFill>
                      </a:endParaRPr>
                    </a:p>
                  </a:txBody>
                  <a:tcP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647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b="1">
                          <a:solidFill>
                            <a:srgbClr val="15596B"/>
                          </a:solidFill>
                        </a:rPr>
                        <a:t>40% van de NL woningen</a:t>
                      </a:r>
                      <a:endParaRPr lang="nl-NL" sz="1800" b="1" dirty="0">
                        <a:solidFill>
                          <a:srgbClr val="15596B"/>
                        </a:solidFill>
                      </a:endParaRPr>
                    </a:p>
                  </a:txBody>
                  <a:tcP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solidFill>
                            <a:srgbClr val="15596B"/>
                          </a:solidFill>
                        </a:rPr>
                        <a:t>Ja, mogelijk met het principe van Massa Maatwerk</a:t>
                      </a:r>
                      <a:endParaRPr lang="nl-NL" sz="1800" dirty="0">
                        <a:solidFill>
                          <a:srgbClr val="15596B"/>
                        </a:solidFill>
                      </a:endParaRPr>
                    </a:p>
                  </a:txBody>
                  <a:tcP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032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b="1">
                          <a:solidFill>
                            <a:srgbClr val="15596B"/>
                          </a:solidFill>
                        </a:rPr>
                        <a:t>Complete schilrenovatie (Aardgasvrij) </a:t>
                      </a:r>
                      <a:endParaRPr lang="nl-NL" sz="1800" b="1" dirty="0">
                        <a:solidFill>
                          <a:srgbClr val="15596B"/>
                        </a:solidFill>
                      </a:endParaRPr>
                    </a:p>
                  </a:txBody>
                  <a:tcP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solidFill>
                            <a:srgbClr val="15596B"/>
                          </a:solidFill>
                        </a:rPr>
                        <a:t>Ja A+++ of A++++ woning.</a:t>
                      </a:r>
                      <a:endParaRPr lang="nl-NL" sz="1800" dirty="0">
                        <a:solidFill>
                          <a:srgbClr val="15596B"/>
                        </a:solidFill>
                      </a:endParaRPr>
                    </a:p>
                  </a:txBody>
                  <a:tcP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335150"/>
                  </a:ext>
                </a:extLst>
              </a:tr>
            </a:tbl>
          </a:graphicData>
        </a:graphic>
      </p:graphicFrame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251FB230-BE67-97D0-D17D-876F4715C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522853"/>
              </p:ext>
            </p:extLst>
          </p:nvPr>
        </p:nvGraphicFramePr>
        <p:xfrm>
          <a:off x="717080" y="4639482"/>
          <a:ext cx="10082031" cy="1706880"/>
        </p:xfrm>
        <a:graphic>
          <a:graphicData uri="http://schemas.openxmlformats.org/drawingml/2006/table">
            <a:tbl>
              <a:tblPr firstRow="1" bandRow="1">
                <a:tableStyleId>{E23DBA21-4A45-444D-8F86-79E1DDD70FCF}</a:tableStyleId>
              </a:tblPr>
              <a:tblGrid>
                <a:gridCol w="2834454">
                  <a:extLst>
                    <a:ext uri="{9D8B030D-6E8A-4147-A177-3AD203B41FA5}">
                      <a16:colId xmlns:a16="http://schemas.microsoft.com/office/drawing/2014/main" val="3593591084"/>
                    </a:ext>
                  </a:extLst>
                </a:gridCol>
                <a:gridCol w="7247577">
                  <a:extLst>
                    <a:ext uri="{9D8B030D-6E8A-4147-A177-3AD203B41FA5}">
                      <a16:colId xmlns:a16="http://schemas.microsoft.com/office/drawing/2014/main" val="39910589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800">
                          <a:solidFill>
                            <a:srgbClr val="AFC277"/>
                          </a:solidFill>
                        </a:rPr>
                        <a:t>Effect</a:t>
                      </a:r>
                      <a:endParaRPr lang="nl-NL" sz="2800" dirty="0">
                        <a:solidFill>
                          <a:srgbClr val="AFC277"/>
                        </a:solidFill>
                      </a:endParaRPr>
                    </a:p>
                  </a:txBody>
                  <a:tcPr>
                    <a:solidFill>
                      <a:srgbClr val="15596B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800" dirty="0">
                        <a:solidFill>
                          <a:srgbClr val="AFC277"/>
                        </a:solidFill>
                      </a:endParaRPr>
                    </a:p>
                  </a:txBody>
                  <a:tcPr>
                    <a:solidFill>
                      <a:srgbClr val="155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9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b="1">
                          <a:solidFill>
                            <a:srgbClr val="15596B"/>
                          </a:solidFill>
                        </a:rPr>
                        <a:t>25.000 woningen per jaar</a:t>
                      </a:r>
                      <a:endParaRPr lang="nl-NL" sz="1800" b="1" dirty="0">
                        <a:solidFill>
                          <a:srgbClr val="15596B"/>
                        </a:solidFill>
                      </a:endParaRPr>
                    </a:p>
                  </a:txBody>
                  <a:tcP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solidFill>
                            <a:srgbClr val="15596B"/>
                          </a:solidFill>
                        </a:rPr>
                        <a:t>Capaciteit haalbaar op termijn, indien gunstige marktomstandigheden. Halverwege het programma afgeschaald naar meerdere productielocaties van </a:t>
                      </a:r>
                      <a:r>
                        <a:rPr lang="nl-NL" sz="1800" b="1">
                          <a:solidFill>
                            <a:srgbClr val="15596B"/>
                          </a:solidFill>
                        </a:rPr>
                        <a:t>5000 stuks</a:t>
                      </a:r>
                      <a:r>
                        <a:rPr lang="nl-NL" sz="1800">
                          <a:solidFill>
                            <a:srgbClr val="15596B"/>
                          </a:solidFill>
                        </a:rPr>
                        <a:t>. Realistischer in volatiele markt en geleerde lessen uit INDU-ZERO. Bestaande Fabrieken klaar voor opschaling naar 5k.</a:t>
                      </a:r>
                      <a:endParaRPr lang="nl-NL" sz="1800" dirty="0">
                        <a:solidFill>
                          <a:srgbClr val="15596B"/>
                        </a:solidFill>
                      </a:endParaRPr>
                    </a:p>
                  </a:txBody>
                  <a:tcP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708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905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FED8C-25A1-9F1D-4FE2-74ACD2700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BCD1391-01EE-4681-EE68-5BE20F2BD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 nu verder?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440E90-9B48-5443-24EC-02AB24A018E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l-NL" dirty="0"/>
              <a:t>Ontwikkeld door </a:t>
            </a:r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Factory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3BA22F-D4E2-29BA-13E0-E8670E8FC9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19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53E5927-D058-86C6-38FC-FEED59419538}"/>
              </a:ext>
            </a:extLst>
          </p:cNvPr>
          <p:cNvSpPr txBox="1"/>
          <p:nvPr/>
        </p:nvSpPr>
        <p:spPr>
          <a:xfrm>
            <a:off x="654341" y="2533476"/>
            <a:ext cx="7957453" cy="27482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b="1" i="1" dirty="0">
                <a:solidFill>
                  <a:srgbClr val="F59F4C"/>
                </a:solidFill>
              </a:rPr>
              <a:t>1. Beoordeling RVO</a:t>
            </a:r>
            <a:endParaRPr lang="nl-NL"/>
          </a:p>
          <a:p>
            <a:pPr>
              <a:lnSpc>
                <a:spcPct val="150000"/>
              </a:lnSpc>
            </a:pPr>
            <a:r>
              <a:rPr lang="nl-NL" sz="4000" b="1" i="1" dirty="0">
                <a:solidFill>
                  <a:srgbClr val="F59F4C"/>
                </a:solidFill>
              </a:rPr>
              <a:t>2. Publicatie Rapport  </a:t>
            </a:r>
          </a:p>
          <a:p>
            <a:pPr>
              <a:lnSpc>
                <a:spcPct val="150000"/>
              </a:lnSpc>
            </a:pPr>
            <a:r>
              <a:rPr lang="nl-NL" sz="4000" b="1" i="1" dirty="0">
                <a:solidFill>
                  <a:srgbClr val="F59F4C"/>
                </a:solidFill>
              </a:rPr>
              <a:t>3. Start </a:t>
            </a:r>
            <a:r>
              <a:rPr lang="nl-NL" sz="4000" b="1" i="1" err="1">
                <a:solidFill>
                  <a:srgbClr val="F59F4C"/>
                </a:solidFill>
              </a:rPr>
              <a:t>Future</a:t>
            </a:r>
            <a:r>
              <a:rPr lang="nl-NL" sz="4000" b="1" i="1" dirty="0">
                <a:solidFill>
                  <a:srgbClr val="F59F4C"/>
                </a:solidFill>
              </a:rPr>
              <a:t> </a:t>
            </a:r>
            <a:r>
              <a:rPr lang="nl-NL" sz="4000" b="1" i="1" err="1">
                <a:solidFill>
                  <a:srgbClr val="F59F4C"/>
                </a:solidFill>
              </a:rPr>
              <a:t>Factory</a:t>
            </a:r>
            <a:r>
              <a:rPr lang="nl-NL" sz="4000" b="1" i="1" dirty="0">
                <a:solidFill>
                  <a:srgbClr val="F59F4C"/>
                </a:solidFill>
              </a:rPr>
              <a:t> Office</a:t>
            </a:r>
          </a:p>
        </p:txBody>
      </p:sp>
    </p:spTree>
    <p:extLst>
      <p:ext uri="{BB962C8B-B14F-4D97-AF65-F5344CB8AC3E}">
        <p14:creationId xmlns:p14="http://schemas.microsoft.com/office/powerpoint/2010/main" val="294754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CFB82-DC52-1900-750A-A427EF676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8F7AB1-175F-A3E5-8E46-AAA493299D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Voorstellen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37D78E2-3B21-CAC9-0027-7297BAF42E4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l-NL" dirty="0"/>
              <a:t>Ontwikkel en </a:t>
            </a:r>
            <a:r>
              <a:rPr lang="nl-NL" dirty="0" err="1"/>
              <a:t>onderzoekspartners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0957770-AC56-AF5F-27F5-2618FFE413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</a:t>
            </a:fld>
            <a:endParaRPr lang="nl-NL"/>
          </a:p>
        </p:txBody>
      </p:sp>
      <p:pic>
        <p:nvPicPr>
          <p:cNvPr id="2" name="Afbeelding 1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6A8516ED-7B35-16D9-3375-964FC52FF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34" y="2425071"/>
            <a:ext cx="963823" cy="477150"/>
          </a:xfrm>
          <a:prstGeom prst="rect">
            <a:avLst/>
          </a:prstGeom>
          <a:ln>
            <a:noFill/>
          </a:ln>
        </p:spPr>
      </p:pic>
      <p:pic>
        <p:nvPicPr>
          <p:cNvPr id="6" name="Afbeelding 5" descr="Afbeelding met Lettertype, Graphics, schermopname, ontwerp&#10;&#10;Door AI gegenereerde inhoud is mogelijk onjuist.">
            <a:extLst>
              <a:ext uri="{FF2B5EF4-FFF2-40B4-BE49-F238E27FC236}">
                <a16:creationId xmlns:a16="http://schemas.microsoft.com/office/drawing/2014/main" id="{D9EF75B3-80F4-2EFE-1130-72CAAF740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674" y="2400014"/>
            <a:ext cx="1483831" cy="737275"/>
          </a:xfrm>
          <a:prstGeom prst="rect">
            <a:avLst/>
          </a:prstGeom>
          <a:ln>
            <a:noFill/>
          </a:ln>
        </p:spPr>
      </p:pic>
      <p:pic>
        <p:nvPicPr>
          <p:cNvPr id="7" name="Afbeelding 6" descr="Afbeelding met Lettertype, Graphics, logo, schermopname&#10;&#10;Door AI gegenereerde inhoud is mogelijk onjuist.">
            <a:extLst>
              <a:ext uri="{FF2B5EF4-FFF2-40B4-BE49-F238E27FC236}">
                <a16:creationId xmlns:a16="http://schemas.microsoft.com/office/drawing/2014/main" id="{9354B981-4311-2804-3103-EEF2E7167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674" y="2264099"/>
            <a:ext cx="1789902" cy="874376"/>
          </a:xfrm>
          <a:prstGeom prst="rect">
            <a:avLst/>
          </a:prstGeom>
          <a:ln>
            <a:noFill/>
          </a:ln>
        </p:spPr>
      </p:pic>
      <p:pic>
        <p:nvPicPr>
          <p:cNvPr id="8" name="Afbeelding 7" descr="Afbeelding met Lettertype, tekst, logo, symbool&#10;&#10;Door AI gegenereerde inhoud is mogelijk onjuist.">
            <a:extLst>
              <a:ext uri="{FF2B5EF4-FFF2-40B4-BE49-F238E27FC236}">
                <a16:creationId xmlns:a16="http://schemas.microsoft.com/office/drawing/2014/main" id="{C4388C9B-EF24-1FD9-B3E7-8239E8862C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4220" y="2400014"/>
            <a:ext cx="1476380" cy="777102"/>
          </a:xfrm>
          <a:prstGeom prst="rect">
            <a:avLst/>
          </a:prstGeom>
          <a:ln>
            <a:noFill/>
          </a:ln>
        </p:spPr>
      </p:pic>
      <p:pic>
        <p:nvPicPr>
          <p:cNvPr id="9" name="Afbeelding 8" descr="Afbeelding met Lettertype, Graphics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4D20BA39-F1B5-5CCA-605A-60C29D41C5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168" y="3221297"/>
            <a:ext cx="1351279" cy="665414"/>
          </a:xfrm>
          <a:prstGeom prst="rect">
            <a:avLst/>
          </a:prstGeom>
          <a:ln>
            <a:noFill/>
          </a:ln>
        </p:spPr>
      </p:pic>
      <p:pic>
        <p:nvPicPr>
          <p:cNvPr id="10" name="Afbeelding 9" descr="Afbeelding met schermopname, Graphics, Magenta, Kleurrijkheid&#10;&#10;Door AI gegenereerde inhoud is mogelijk onjuist.">
            <a:extLst>
              <a:ext uri="{FF2B5EF4-FFF2-40B4-BE49-F238E27FC236}">
                <a16:creationId xmlns:a16="http://schemas.microsoft.com/office/drawing/2014/main" id="{D065654C-46F0-E5FB-D385-33941002A5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348" y="3068904"/>
            <a:ext cx="1362208" cy="670877"/>
          </a:xfrm>
          <a:prstGeom prst="rect">
            <a:avLst/>
          </a:prstGeom>
          <a:ln>
            <a:noFill/>
          </a:ln>
        </p:spPr>
      </p:pic>
      <p:pic>
        <p:nvPicPr>
          <p:cNvPr id="11" name="Afbeelding 10" descr="Afbeelding met Lettertype, Graphics, schermopname, grafische vormgeving&#10;&#10;Door AI gegenereerde inhoud is mogelijk onjuist.">
            <a:extLst>
              <a:ext uri="{FF2B5EF4-FFF2-40B4-BE49-F238E27FC236}">
                <a16:creationId xmlns:a16="http://schemas.microsoft.com/office/drawing/2014/main" id="{C4943207-1F32-EBE2-F73F-C3EA6BB66A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9210" y="3226110"/>
            <a:ext cx="1693037" cy="747044"/>
          </a:xfrm>
          <a:prstGeom prst="rect">
            <a:avLst/>
          </a:prstGeom>
          <a:ln>
            <a:noFill/>
          </a:ln>
        </p:spPr>
      </p:pic>
      <p:pic>
        <p:nvPicPr>
          <p:cNvPr id="12" name="Afbeelding 11" descr="Afbeelding met Lettertype, schermopname, Graphics, logo&#10;&#10;Door AI gegenereerde inhoud is mogelijk onjuist.">
            <a:extLst>
              <a:ext uri="{FF2B5EF4-FFF2-40B4-BE49-F238E27FC236}">
                <a16:creationId xmlns:a16="http://schemas.microsoft.com/office/drawing/2014/main" id="{D6CFD78D-D83C-C457-2C38-EEA6399822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32516" y="3173058"/>
            <a:ext cx="1643694" cy="830166"/>
          </a:xfrm>
          <a:prstGeom prst="rect">
            <a:avLst/>
          </a:prstGeom>
          <a:ln>
            <a:noFill/>
          </a:ln>
        </p:spPr>
      </p:pic>
      <p:pic>
        <p:nvPicPr>
          <p:cNvPr id="13" name="Afbeelding 12" descr="Afbeelding met Lettertype, Graphics, logo, tekst&#10;&#10;Door AI gegenereerde inhoud is mogelijk onjuist.">
            <a:extLst>
              <a:ext uri="{FF2B5EF4-FFF2-40B4-BE49-F238E27FC236}">
                <a16:creationId xmlns:a16="http://schemas.microsoft.com/office/drawing/2014/main" id="{71DB59BA-EC36-8C16-2822-7FADD6298A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168" y="3912712"/>
            <a:ext cx="1493846" cy="752509"/>
          </a:xfrm>
          <a:prstGeom prst="rect">
            <a:avLst/>
          </a:prstGeom>
          <a:ln>
            <a:noFill/>
          </a:ln>
        </p:spPr>
      </p:pic>
      <p:pic>
        <p:nvPicPr>
          <p:cNvPr id="14" name="Afbeelding 13" descr="Afbeelding met Lettertype, Graphics, tekst, schermopname&#10;&#10;Door AI gegenereerde inhoud is mogelijk onjuist.">
            <a:extLst>
              <a:ext uri="{FF2B5EF4-FFF2-40B4-BE49-F238E27FC236}">
                <a16:creationId xmlns:a16="http://schemas.microsoft.com/office/drawing/2014/main" id="{A085F789-F713-AAE7-CB34-FC1B64BC43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9433" y="4033691"/>
            <a:ext cx="969043" cy="477150"/>
          </a:xfrm>
          <a:prstGeom prst="rect">
            <a:avLst/>
          </a:prstGeom>
          <a:ln>
            <a:noFill/>
          </a:ln>
        </p:spPr>
      </p:pic>
      <p:pic>
        <p:nvPicPr>
          <p:cNvPr id="15" name="Afbeelding 14" descr="Afbeelding met Lettertype, Graphics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9F44AD34-80F1-975E-8B86-3F636ABB45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44071" y="4093370"/>
            <a:ext cx="1147538" cy="594710"/>
          </a:xfrm>
          <a:prstGeom prst="rect">
            <a:avLst/>
          </a:prstGeom>
          <a:ln>
            <a:noFill/>
          </a:ln>
        </p:spPr>
      </p:pic>
      <p:pic>
        <p:nvPicPr>
          <p:cNvPr id="16" name="Afbeelding 15" descr="Afbeelding met cirkel, duisternis, Graphics, Kleurrijkheid&#10;&#10;Door AI gegenereerde inhoud is mogelijk onjuist.">
            <a:extLst>
              <a:ext uri="{FF2B5EF4-FFF2-40B4-BE49-F238E27FC236}">
                <a16:creationId xmlns:a16="http://schemas.microsoft.com/office/drawing/2014/main" id="{6302C752-AC2E-8804-15CD-201EAA40AC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83182" y="3959222"/>
            <a:ext cx="1305580" cy="685868"/>
          </a:xfrm>
          <a:prstGeom prst="rect">
            <a:avLst/>
          </a:prstGeom>
          <a:ln>
            <a:noFill/>
          </a:ln>
        </p:spPr>
      </p:pic>
      <p:pic>
        <p:nvPicPr>
          <p:cNvPr id="17" name="Afbeelding 16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0FC8AB38-9D8C-568C-8414-DF707919D80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88944" y="2590425"/>
            <a:ext cx="1430713" cy="440730"/>
          </a:xfrm>
          <a:prstGeom prst="rect">
            <a:avLst/>
          </a:prstGeom>
        </p:spPr>
      </p:pic>
      <p:sp>
        <p:nvSpPr>
          <p:cNvPr id="20" name="Google Shape;15;p31">
            <a:extLst>
              <a:ext uri="{FF2B5EF4-FFF2-40B4-BE49-F238E27FC236}">
                <a16:creationId xmlns:a16="http://schemas.microsoft.com/office/drawing/2014/main" id="{4243BB80-E1BC-E2BF-E30E-2CC82E24DFB4}"/>
              </a:ext>
            </a:extLst>
          </p:cNvPr>
          <p:cNvSpPr txBox="1"/>
          <p:nvPr/>
        </p:nvSpPr>
        <p:spPr>
          <a:xfrm>
            <a:off x="2843348" y="6247776"/>
            <a:ext cx="6635931" cy="54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nl-NL" sz="1000" i="1" kern="100" dirty="0">
                <a:solidFill>
                  <a:srgbClr val="15596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Het innovatieplan is uitgevoerd met subsidies van het Ministerie van Volkshuisvesting en Ruimtelijke Ordening en Ministerie van Klimaat en Groene Groei uitgevoerd door Rijksdienst voor Ondernemend Nederland.</a:t>
            </a:r>
            <a:endParaRPr lang="nl-NL" sz="1000" kern="100" dirty="0">
              <a:solidFill>
                <a:srgbClr val="15596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Afbeelding 20" descr="Afbeelding met schermopname, zwart, duisternis, Graphics&#10;&#10;Automatisch gegenereerde beschrijving">
            <a:extLst>
              <a:ext uri="{FF2B5EF4-FFF2-40B4-BE49-F238E27FC236}">
                <a16:creationId xmlns:a16="http://schemas.microsoft.com/office/drawing/2014/main" id="{E78039A2-6E51-19B8-1D26-FCB36745AC6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82" y="5454661"/>
            <a:ext cx="5760720" cy="795020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DBD303B8-0BDE-E12D-A65C-76AB2D64524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3" b="3785"/>
          <a:stretch/>
        </p:blipFill>
        <p:spPr bwMode="auto">
          <a:xfrm>
            <a:off x="6392883" y="5455613"/>
            <a:ext cx="3275741" cy="763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819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9D0CF-7142-C664-29E4-28D449B99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F110D6B-BE20-AFC4-B4D4-8471A30C7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 nu verder?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24A61E-E42B-2D4A-E332-A74B0D765C0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l-NL" dirty="0"/>
              <a:t>Nieuwsgierig geworden?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8D9AB0-C9B7-095A-92F0-EA478A5CDD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20</a:t>
            </a:fld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5292DFC-36A9-FB97-A76F-CC2B275DDBD1}"/>
              </a:ext>
            </a:extLst>
          </p:cNvPr>
          <p:cNvSpPr txBox="1"/>
          <p:nvPr/>
        </p:nvSpPr>
        <p:spPr>
          <a:xfrm>
            <a:off x="3475704" y="5401070"/>
            <a:ext cx="545822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3600" b="1" dirty="0">
                <a:solidFill>
                  <a:srgbClr val="15596B"/>
                </a:solidFill>
              </a:rPr>
              <a:t>www.future-factory.nl</a:t>
            </a:r>
          </a:p>
        </p:txBody>
      </p:sp>
      <p:pic>
        <p:nvPicPr>
          <p:cNvPr id="7" name="Afbeelding 6" descr="Afbeelding met patroon, plein, pixel, kruiswoordpuzzel&#10;&#10;Automatisch gegenereerde beschrijving">
            <a:extLst>
              <a:ext uri="{FF2B5EF4-FFF2-40B4-BE49-F238E27FC236}">
                <a16:creationId xmlns:a16="http://schemas.microsoft.com/office/drawing/2014/main" id="{10A9C0CB-D480-1D99-04B0-CAD03C7B7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534" y="2457918"/>
            <a:ext cx="2790912" cy="27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34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D385B-9D2A-5CB8-55F5-93DB6E5A5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AC94F1A-ED92-F221-8237-FCE8A8149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Bedankt voor jullie interesse.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D2FD97-6439-0FBE-01C8-D1B1624EEA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21</a:t>
            </a:fld>
            <a:endParaRPr lang="nl-NL"/>
          </a:p>
        </p:txBody>
      </p:sp>
      <p:sp>
        <p:nvSpPr>
          <p:cNvPr id="3" name="Google Shape;15;p31">
            <a:extLst>
              <a:ext uri="{FF2B5EF4-FFF2-40B4-BE49-F238E27FC236}">
                <a16:creationId xmlns:a16="http://schemas.microsoft.com/office/drawing/2014/main" id="{6ACA022F-5011-9852-1110-EFF811924302}"/>
              </a:ext>
            </a:extLst>
          </p:cNvPr>
          <p:cNvSpPr txBox="1"/>
          <p:nvPr/>
        </p:nvSpPr>
        <p:spPr>
          <a:xfrm>
            <a:off x="5207407" y="5807522"/>
            <a:ext cx="6635931" cy="54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nl-NL" sz="1000" i="1" kern="100" dirty="0">
                <a:solidFill>
                  <a:srgbClr val="15596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Het innovatieplan is uitgevoerd met subsidies van het Ministerie van Volkshuisvesting en Ruimtelijke Ordening en Ministerie van Klimaat en Groene Groei uitgevoerd door Rijksdienst voor Ondernemend Nederland.</a:t>
            </a:r>
            <a:endParaRPr lang="nl-NL" sz="1000" kern="100" dirty="0">
              <a:solidFill>
                <a:srgbClr val="15596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 descr="Afbeelding met schermopname, zwart, duisternis, Graphics&#10;&#10;Automatisch gegenereerde beschrijving">
            <a:extLst>
              <a:ext uri="{FF2B5EF4-FFF2-40B4-BE49-F238E27FC236}">
                <a16:creationId xmlns:a16="http://schemas.microsoft.com/office/drawing/2014/main" id="{D967AB78-B3D4-8B74-E09B-74B9E0E67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41" y="5014407"/>
            <a:ext cx="5760720" cy="79502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94E348A-34B2-DB25-952D-A5F9707CC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3" b="3785"/>
          <a:stretch/>
        </p:blipFill>
        <p:spPr bwMode="auto">
          <a:xfrm>
            <a:off x="8756942" y="5015359"/>
            <a:ext cx="3275741" cy="763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07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CEB5F-C6D0-2F64-710E-79E8E52AB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3AF25C-AA53-CE1F-CC51-56AFF76EB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deze presentatie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E2D6A65-D906-2A63-EC4D-D26C5023EBB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172FB17-E7FF-AF5B-EE8E-9F0256CAA9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3</a:t>
            </a:fld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0DA5C2B-71B8-99FC-FF96-AF757C59E0DC}"/>
              </a:ext>
            </a:extLst>
          </p:cNvPr>
          <p:cNvSpPr txBox="1"/>
          <p:nvPr/>
        </p:nvSpPr>
        <p:spPr>
          <a:xfrm>
            <a:off x="1472553" y="4561421"/>
            <a:ext cx="379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FB8B811-DBC3-5298-5ACD-2770BCDFEDC6}"/>
              </a:ext>
            </a:extLst>
          </p:cNvPr>
          <p:cNvSpPr txBox="1"/>
          <p:nvPr/>
        </p:nvSpPr>
        <p:spPr>
          <a:xfrm>
            <a:off x="662380" y="1871197"/>
            <a:ext cx="804923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1600" b="1" dirty="0">
              <a:solidFill>
                <a:srgbClr val="15596B"/>
              </a:solidFill>
            </a:endParaRPr>
          </a:p>
          <a:p>
            <a:pPr algn="ctr"/>
            <a:endParaRPr lang="nl-NL" sz="1600" b="1" dirty="0">
              <a:solidFill>
                <a:srgbClr val="15596B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2800" b="1" i="1" dirty="0">
                <a:solidFill>
                  <a:srgbClr val="15596B"/>
                </a:solidFill>
              </a:rPr>
              <a:t>Programma samengevat</a:t>
            </a:r>
          </a:p>
          <a:p>
            <a:pPr>
              <a:lnSpc>
                <a:spcPct val="150000"/>
              </a:lnSpc>
            </a:pPr>
            <a:r>
              <a:rPr lang="nl-NL" sz="2800" b="1" i="1" dirty="0">
                <a:solidFill>
                  <a:srgbClr val="15596B"/>
                </a:solidFill>
              </a:rPr>
              <a:t>Belangrijke beslissingsmomenten</a:t>
            </a:r>
          </a:p>
          <a:p>
            <a:pPr>
              <a:lnSpc>
                <a:spcPct val="150000"/>
              </a:lnSpc>
            </a:pPr>
            <a:r>
              <a:rPr lang="nl-NL" sz="2800" b="1" i="1" dirty="0">
                <a:solidFill>
                  <a:srgbClr val="15596B"/>
                </a:solidFill>
              </a:rPr>
              <a:t>Resultaten</a:t>
            </a:r>
          </a:p>
          <a:p>
            <a:pPr>
              <a:lnSpc>
                <a:spcPct val="150000"/>
              </a:lnSpc>
            </a:pPr>
            <a:r>
              <a:rPr lang="nl-NL" sz="2800" b="1" i="1" dirty="0">
                <a:solidFill>
                  <a:srgbClr val="15596B"/>
                </a:solidFill>
              </a:rPr>
              <a:t>Uitdagingen in de markt</a:t>
            </a:r>
          </a:p>
          <a:p>
            <a:pPr>
              <a:lnSpc>
                <a:spcPct val="150000"/>
              </a:lnSpc>
            </a:pPr>
            <a:r>
              <a:rPr lang="nl-NL" sz="2800" b="1" i="1" dirty="0">
                <a:solidFill>
                  <a:srgbClr val="15596B"/>
                </a:solidFill>
              </a:rPr>
              <a:t>Volgende stap</a:t>
            </a:r>
          </a:p>
          <a:p>
            <a:pPr algn="ctr"/>
            <a:endParaRPr lang="nl-NL" sz="1600" b="1" dirty="0">
              <a:solidFill>
                <a:srgbClr val="15596B"/>
              </a:solidFill>
            </a:endParaRPr>
          </a:p>
          <a:p>
            <a:pPr algn="ctr"/>
            <a:endParaRPr lang="nl-NL" sz="1600" b="1" dirty="0">
              <a:solidFill>
                <a:srgbClr val="15596B"/>
              </a:solidFill>
            </a:endParaRPr>
          </a:p>
          <a:p>
            <a:pPr algn="ctr"/>
            <a:endParaRPr lang="nl-NL" sz="1600" b="1" dirty="0">
              <a:solidFill>
                <a:srgbClr val="15596B"/>
              </a:solidFill>
            </a:endParaRPr>
          </a:p>
          <a:p>
            <a:pPr algn="ctr"/>
            <a:endParaRPr lang="nl-NL" sz="1600" b="1" dirty="0">
              <a:solidFill>
                <a:srgbClr val="15596B"/>
              </a:solidFill>
            </a:endParaRPr>
          </a:p>
          <a:p>
            <a:pPr algn="ctr"/>
            <a:endParaRPr lang="nl-NL" sz="1600" b="1" dirty="0">
              <a:solidFill>
                <a:srgbClr val="15596B"/>
              </a:solidFill>
            </a:endParaRPr>
          </a:p>
          <a:p>
            <a:pPr algn="ctr"/>
            <a:r>
              <a:rPr lang="nl-NL" sz="1600" b="1" dirty="0">
                <a:solidFill>
                  <a:srgbClr val="15596B"/>
                </a:solidFill>
              </a:rPr>
              <a:t>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494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84B2BD-D620-2995-DFF4-5BEF70C4D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programma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6F869BB-EBA8-441F-C17C-014EE9B6116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l-NL" dirty="0"/>
              <a:t>Van doel naar resultaat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DB2BF88-9E03-14C1-2A47-2CADAC3AD0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4</a:t>
            </a:fld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6C1C348E-B32A-A1D0-D523-7F42496A458A}"/>
              </a:ext>
            </a:extLst>
          </p:cNvPr>
          <p:cNvSpPr/>
          <p:nvPr/>
        </p:nvSpPr>
        <p:spPr>
          <a:xfrm>
            <a:off x="963950" y="4377452"/>
            <a:ext cx="3534832" cy="2055774"/>
          </a:xfrm>
          <a:prstGeom prst="rect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l-NL" sz="2800" b="1" dirty="0">
                <a:solidFill>
                  <a:srgbClr val="AFC277"/>
                </a:solidFill>
              </a:rPr>
              <a:t>PROJECTEN</a:t>
            </a:r>
          </a:p>
          <a:p>
            <a:endParaRPr lang="nl-NL" sz="2000" b="1" dirty="0">
              <a:solidFill>
                <a:srgbClr val="AFC277"/>
              </a:solidFill>
              <a:cs typeface="Arial"/>
            </a:endParaRPr>
          </a:p>
          <a:p>
            <a:endParaRPr lang="nl-NL" sz="2000" b="1" dirty="0">
              <a:solidFill>
                <a:srgbClr val="AFC277"/>
              </a:solidFill>
              <a:cs typeface="Arial"/>
            </a:endParaRPr>
          </a:p>
          <a:p>
            <a:endParaRPr lang="nl-NL" sz="2000" b="1" dirty="0">
              <a:solidFill>
                <a:srgbClr val="15596B"/>
              </a:solidFill>
              <a:cs typeface="Arial"/>
            </a:endParaRPr>
          </a:p>
          <a:p>
            <a:endParaRPr lang="nl-NL" sz="2000" b="1" dirty="0">
              <a:solidFill>
                <a:srgbClr val="AFC277"/>
              </a:solidFill>
              <a:cs typeface="Arial"/>
            </a:endParaRPr>
          </a:p>
        </p:txBody>
      </p:sp>
      <p:sp>
        <p:nvSpPr>
          <p:cNvPr id="22" name="Rechthoek 12">
            <a:extLst>
              <a:ext uri="{FF2B5EF4-FFF2-40B4-BE49-F238E27FC236}">
                <a16:creationId xmlns:a16="http://schemas.microsoft.com/office/drawing/2014/main" id="{57F5E804-4E2E-AB9D-340F-35AA0DAD8919}"/>
              </a:ext>
            </a:extLst>
          </p:cNvPr>
          <p:cNvSpPr/>
          <p:nvPr/>
        </p:nvSpPr>
        <p:spPr>
          <a:xfrm>
            <a:off x="1197543" y="5017688"/>
            <a:ext cx="3021876" cy="12810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nl-NL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21C5568-7453-8945-6F8A-A4003B656FD1}"/>
              </a:ext>
            </a:extLst>
          </p:cNvPr>
          <p:cNvSpPr txBox="1"/>
          <p:nvPr/>
        </p:nvSpPr>
        <p:spPr>
          <a:xfrm>
            <a:off x="1714297" y="2745991"/>
            <a:ext cx="379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B5D33D0C-17FB-8876-C097-9C65B921E8F8}"/>
              </a:ext>
            </a:extLst>
          </p:cNvPr>
          <p:cNvSpPr txBox="1"/>
          <p:nvPr/>
        </p:nvSpPr>
        <p:spPr>
          <a:xfrm>
            <a:off x="1756528" y="4622949"/>
            <a:ext cx="379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DED08496-D2F9-921B-EC21-485BA8E16865}"/>
              </a:ext>
            </a:extLst>
          </p:cNvPr>
          <p:cNvSpPr/>
          <p:nvPr/>
        </p:nvSpPr>
        <p:spPr>
          <a:xfrm>
            <a:off x="963950" y="2008296"/>
            <a:ext cx="3534832" cy="1918520"/>
          </a:xfrm>
          <a:prstGeom prst="rect">
            <a:avLst/>
          </a:prstGeom>
          <a:solidFill>
            <a:srgbClr val="AFC2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l-NL" sz="2800" b="1" dirty="0">
                <a:solidFill>
                  <a:srgbClr val="15596B"/>
                </a:solidFill>
              </a:rPr>
              <a:t>DOELEN</a:t>
            </a:r>
          </a:p>
          <a:p>
            <a:r>
              <a:rPr lang="nl-NL" sz="1600" dirty="0">
                <a:solidFill>
                  <a:srgbClr val="15596B"/>
                </a:solidFill>
              </a:rPr>
              <a:t>Offer </a:t>
            </a:r>
            <a:r>
              <a:rPr lang="nl-NL" sz="1600" dirty="0" err="1">
                <a:solidFill>
                  <a:srgbClr val="15596B"/>
                </a:solidFill>
              </a:rPr>
              <a:t>you</a:t>
            </a:r>
            <a:r>
              <a:rPr lang="nl-NL" sz="1600" dirty="0">
                <a:solidFill>
                  <a:srgbClr val="15596B"/>
                </a:solidFill>
              </a:rPr>
              <a:t> </a:t>
            </a:r>
            <a:r>
              <a:rPr lang="nl-NL" sz="1600" dirty="0" err="1">
                <a:solidFill>
                  <a:srgbClr val="15596B"/>
                </a:solidFill>
              </a:rPr>
              <a:t>can’t</a:t>
            </a:r>
            <a:r>
              <a:rPr lang="nl-NL" sz="1600" dirty="0">
                <a:solidFill>
                  <a:srgbClr val="15596B"/>
                </a:solidFill>
              </a:rPr>
              <a:t> </a:t>
            </a:r>
            <a:r>
              <a:rPr lang="nl-NL" sz="1600" dirty="0" err="1">
                <a:solidFill>
                  <a:srgbClr val="15596B"/>
                </a:solidFill>
              </a:rPr>
              <a:t>refuse</a:t>
            </a:r>
            <a:endParaRPr lang="nl-NL" sz="16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15596B"/>
                </a:solidFill>
              </a:rPr>
              <a:t>40% goedkoper renoveren</a:t>
            </a:r>
            <a:endParaRPr lang="nl-NL" sz="1600" i="1">
              <a:solidFill>
                <a:srgbClr val="15596B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15596B"/>
                </a:solidFill>
              </a:rPr>
              <a:t>Voor 40% van de NL woningen</a:t>
            </a:r>
            <a:endParaRPr lang="nl-NL" sz="1600" i="1">
              <a:solidFill>
                <a:srgbClr val="15596B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15596B"/>
                </a:solidFill>
              </a:rPr>
              <a:t>Complete schilrenovatie (aardgasvrij)</a:t>
            </a:r>
            <a:endParaRPr lang="nl-NL" sz="1600" i="1" dirty="0">
              <a:solidFill>
                <a:srgbClr val="15596B"/>
              </a:solidFill>
              <a:cs typeface="Arial"/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19FA834F-7D79-27C7-621E-86025B520031}"/>
              </a:ext>
            </a:extLst>
          </p:cNvPr>
          <p:cNvSpPr/>
          <p:nvPr/>
        </p:nvSpPr>
        <p:spPr>
          <a:xfrm>
            <a:off x="4940684" y="4374203"/>
            <a:ext cx="3415606" cy="2055775"/>
          </a:xfrm>
          <a:prstGeom prst="rect">
            <a:avLst/>
          </a:prstGeom>
          <a:solidFill>
            <a:srgbClr val="AFC2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l-NL" sz="2800" b="1" dirty="0">
                <a:solidFill>
                  <a:srgbClr val="15596B"/>
                </a:solidFill>
              </a:rPr>
              <a:t>RESULTATEN</a:t>
            </a:r>
          </a:p>
          <a:p>
            <a:endParaRPr lang="nl-NL" sz="1600" i="1" dirty="0">
              <a:solidFill>
                <a:srgbClr val="15596B"/>
              </a:solidFill>
            </a:endParaRPr>
          </a:p>
          <a:p>
            <a:r>
              <a:rPr lang="nl-NL" sz="1600" i="1" dirty="0">
                <a:solidFill>
                  <a:srgbClr val="15596B"/>
                </a:solidFill>
              </a:rPr>
              <a:t>Uitvoering werk- en onderzoekpakketten</a:t>
            </a:r>
            <a:endParaRPr lang="nl-NL" sz="1600" i="1">
              <a:solidFill>
                <a:srgbClr val="15596B"/>
              </a:solidFill>
              <a:cs typeface="Arial"/>
            </a:endParaRPr>
          </a:p>
          <a:p>
            <a:endParaRPr lang="nl-NL" sz="1600" i="1" dirty="0">
              <a:solidFill>
                <a:srgbClr val="15596B"/>
              </a:solidFill>
              <a:cs typeface="Arial"/>
            </a:endParaRPr>
          </a:p>
          <a:p>
            <a:endParaRPr lang="nl-NL" sz="1600" i="1" dirty="0">
              <a:solidFill>
                <a:srgbClr val="15596B"/>
              </a:solidFill>
              <a:cs typeface="Arial"/>
            </a:endParaRPr>
          </a:p>
        </p:txBody>
      </p:sp>
      <p:sp>
        <p:nvSpPr>
          <p:cNvPr id="36" name="Pijl: omlaag 35">
            <a:extLst>
              <a:ext uri="{FF2B5EF4-FFF2-40B4-BE49-F238E27FC236}">
                <a16:creationId xmlns:a16="http://schemas.microsoft.com/office/drawing/2014/main" id="{6BCD6AFC-BC72-06AF-0F4F-E480272B6529}"/>
              </a:ext>
            </a:extLst>
          </p:cNvPr>
          <p:cNvSpPr/>
          <p:nvPr/>
        </p:nvSpPr>
        <p:spPr>
          <a:xfrm>
            <a:off x="2524069" y="3937034"/>
            <a:ext cx="414594" cy="437169"/>
          </a:xfrm>
          <a:prstGeom prst="downArrow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Pijl: omlaag 37">
            <a:extLst>
              <a:ext uri="{FF2B5EF4-FFF2-40B4-BE49-F238E27FC236}">
                <a16:creationId xmlns:a16="http://schemas.microsoft.com/office/drawing/2014/main" id="{9C5FA89B-DA49-D96B-BCC7-6DA75CBE3C4D}"/>
              </a:ext>
            </a:extLst>
          </p:cNvPr>
          <p:cNvSpPr/>
          <p:nvPr/>
        </p:nvSpPr>
        <p:spPr>
          <a:xfrm rot="16200000">
            <a:off x="4514802" y="4437218"/>
            <a:ext cx="414594" cy="437169"/>
          </a:xfrm>
          <a:prstGeom prst="downArrow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Pijl: omlaag 39">
            <a:extLst>
              <a:ext uri="{FF2B5EF4-FFF2-40B4-BE49-F238E27FC236}">
                <a16:creationId xmlns:a16="http://schemas.microsoft.com/office/drawing/2014/main" id="{A7AE897D-C67A-4AA8-00C2-55DF861E8EED}"/>
              </a:ext>
            </a:extLst>
          </p:cNvPr>
          <p:cNvSpPr/>
          <p:nvPr/>
        </p:nvSpPr>
        <p:spPr>
          <a:xfrm rot="16200000">
            <a:off x="4514803" y="4932106"/>
            <a:ext cx="414594" cy="437169"/>
          </a:xfrm>
          <a:prstGeom prst="downArrow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Pijl: omlaag 41">
            <a:extLst>
              <a:ext uri="{FF2B5EF4-FFF2-40B4-BE49-F238E27FC236}">
                <a16:creationId xmlns:a16="http://schemas.microsoft.com/office/drawing/2014/main" id="{6165797C-8461-4EB1-F0E7-CC05C9F7CE16}"/>
              </a:ext>
            </a:extLst>
          </p:cNvPr>
          <p:cNvSpPr/>
          <p:nvPr/>
        </p:nvSpPr>
        <p:spPr>
          <a:xfrm rot="16200000">
            <a:off x="4514802" y="5430427"/>
            <a:ext cx="414594" cy="437169"/>
          </a:xfrm>
          <a:prstGeom prst="downArrow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4" name="Afbeelding 53" descr="Afbeelding met symbool, Graphics, ontwerp&#10;&#10;Door AI gegenereerde inhoud is mogelijk onjuist.">
            <a:extLst>
              <a:ext uri="{FF2B5EF4-FFF2-40B4-BE49-F238E27FC236}">
                <a16:creationId xmlns:a16="http://schemas.microsoft.com/office/drawing/2014/main" id="{CA2D3079-9ADB-12EB-6A4C-D243A3F0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041" y="5096840"/>
            <a:ext cx="1069378" cy="548675"/>
          </a:xfrm>
          <a:prstGeom prst="rect">
            <a:avLst/>
          </a:prstGeom>
          <a:ln>
            <a:noFill/>
          </a:ln>
        </p:spPr>
      </p:pic>
      <p:pic>
        <p:nvPicPr>
          <p:cNvPr id="56" name="Afbeelding 55" descr="Afbeelding met ontwerp&#10;&#10;Door AI gegenereerde inhoud is mogelijk onjuist.">
            <a:extLst>
              <a:ext uri="{FF2B5EF4-FFF2-40B4-BE49-F238E27FC236}">
                <a16:creationId xmlns:a16="http://schemas.microsoft.com/office/drawing/2014/main" id="{DA9E7972-BE3F-E5B4-3B10-FB7D64839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973" y="5074846"/>
            <a:ext cx="1104149" cy="566351"/>
          </a:xfrm>
          <a:prstGeom prst="rect">
            <a:avLst/>
          </a:prstGeom>
          <a:ln>
            <a:noFill/>
          </a:ln>
        </p:spPr>
      </p:pic>
      <p:pic>
        <p:nvPicPr>
          <p:cNvPr id="58" name="Afbeelding 57" descr="Afbeelding met ontwerp&#10;&#10;Beschrijving automatisch gegenereerd met gemiddelde betrouwbaarheid">
            <a:extLst>
              <a:ext uri="{FF2B5EF4-FFF2-40B4-BE49-F238E27FC236}">
                <a16:creationId xmlns:a16="http://schemas.microsoft.com/office/drawing/2014/main" id="{733D37CE-2E67-243C-22A6-5C12101FF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842" y="5642636"/>
            <a:ext cx="1103817" cy="566181"/>
          </a:xfrm>
          <a:prstGeom prst="rect">
            <a:avLst/>
          </a:prstGeom>
          <a:ln>
            <a:noFill/>
          </a:ln>
        </p:spPr>
      </p:pic>
      <p:pic>
        <p:nvPicPr>
          <p:cNvPr id="60" name="Afbeelding 59" descr="Afbeelding met Graphics, ontwerp&#10;&#10;Door AI gegenereerde inhoud is mogelijk onjuist.">
            <a:extLst>
              <a:ext uri="{FF2B5EF4-FFF2-40B4-BE49-F238E27FC236}">
                <a16:creationId xmlns:a16="http://schemas.microsoft.com/office/drawing/2014/main" id="{92FD7662-2E71-AA5D-E2BD-80B82BB32D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4777" y="5614239"/>
            <a:ext cx="1152625" cy="5933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036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D48FE-C57C-1B97-26B5-029C8187F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91A143-63F8-E06D-650A-1C77EC570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programma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127A8CD-87E7-12A9-5418-4A80A5AFB66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l-NL" dirty="0"/>
              <a:t>Gewenste effecten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0D423E9-9CEF-7405-A62A-116D3936D2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5</a:t>
            </a:fld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9C3038CE-4BD1-361E-4D1A-C95EE52A8325}"/>
              </a:ext>
            </a:extLst>
          </p:cNvPr>
          <p:cNvSpPr/>
          <p:nvPr/>
        </p:nvSpPr>
        <p:spPr>
          <a:xfrm>
            <a:off x="963950" y="4377452"/>
            <a:ext cx="3534832" cy="2055774"/>
          </a:xfrm>
          <a:prstGeom prst="rect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l-NL" sz="2800" b="1" dirty="0">
                <a:solidFill>
                  <a:srgbClr val="AFC277"/>
                </a:solidFill>
              </a:rPr>
              <a:t>PROJECTEN</a:t>
            </a:r>
          </a:p>
          <a:p>
            <a:endParaRPr lang="nl-NL" sz="2000" b="1" dirty="0">
              <a:solidFill>
                <a:srgbClr val="AFC277"/>
              </a:solidFill>
              <a:cs typeface="Arial"/>
            </a:endParaRPr>
          </a:p>
          <a:p>
            <a:endParaRPr lang="nl-NL" sz="2000" b="1" dirty="0">
              <a:solidFill>
                <a:srgbClr val="AFC277"/>
              </a:solidFill>
              <a:cs typeface="Arial"/>
            </a:endParaRPr>
          </a:p>
          <a:p>
            <a:endParaRPr lang="nl-NL" sz="2000" b="1" dirty="0">
              <a:solidFill>
                <a:srgbClr val="15596B"/>
              </a:solidFill>
              <a:cs typeface="Arial"/>
            </a:endParaRPr>
          </a:p>
          <a:p>
            <a:endParaRPr lang="nl-NL" sz="2000" b="1" dirty="0">
              <a:solidFill>
                <a:srgbClr val="AFC277"/>
              </a:solidFill>
              <a:cs typeface="Arial"/>
            </a:endParaRPr>
          </a:p>
        </p:txBody>
      </p:sp>
      <p:sp>
        <p:nvSpPr>
          <p:cNvPr id="24" name="Rechthoek 12">
            <a:extLst>
              <a:ext uri="{FF2B5EF4-FFF2-40B4-BE49-F238E27FC236}">
                <a16:creationId xmlns:a16="http://schemas.microsoft.com/office/drawing/2014/main" id="{BBCAF165-0F61-CF31-24C2-CAA69086EBD1}"/>
              </a:ext>
            </a:extLst>
          </p:cNvPr>
          <p:cNvSpPr/>
          <p:nvPr/>
        </p:nvSpPr>
        <p:spPr>
          <a:xfrm>
            <a:off x="1197543" y="5017688"/>
            <a:ext cx="3021876" cy="12810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nl-NL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1D30687-5333-A116-BD87-83185F870DCC}"/>
              </a:ext>
            </a:extLst>
          </p:cNvPr>
          <p:cNvSpPr txBox="1"/>
          <p:nvPr/>
        </p:nvSpPr>
        <p:spPr>
          <a:xfrm>
            <a:off x="1714297" y="2745991"/>
            <a:ext cx="379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D6546963-87BC-7C1F-E967-8F8BD2EBD666}"/>
              </a:ext>
            </a:extLst>
          </p:cNvPr>
          <p:cNvSpPr txBox="1"/>
          <p:nvPr/>
        </p:nvSpPr>
        <p:spPr>
          <a:xfrm>
            <a:off x="1756528" y="4622949"/>
            <a:ext cx="379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5D255EF9-7871-4F6E-D74C-41F5634CED81}"/>
              </a:ext>
            </a:extLst>
          </p:cNvPr>
          <p:cNvSpPr/>
          <p:nvPr/>
        </p:nvSpPr>
        <p:spPr>
          <a:xfrm>
            <a:off x="963950" y="2008296"/>
            <a:ext cx="3534832" cy="1918520"/>
          </a:xfrm>
          <a:prstGeom prst="rect">
            <a:avLst/>
          </a:prstGeom>
          <a:solidFill>
            <a:srgbClr val="AFC2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l-NL" sz="2800" b="1" dirty="0">
                <a:solidFill>
                  <a:srgbClr val="15596B"/>
                </a:solidFill>
              </a:rPr>
              <a:t>DOELEN</a:t>
            </a:r>
          </a:p>
          <a:p>
            <a:r>
              <a:rPr lang="nl-NL" sz="1600" dirty="0">
                <a:solidFill>
                  <a:srgbClr val="15596B"/>
                </a:solidFill>
              </a:rPr>
              <a:t>Offer </a:t>
            </a:r>
            <a:r>
              <a:rPr lang="nl-NL" sz="1600" dirty="0" err="1">
                <a:solidFill>
                  <a:srgbClr val="15596B"/>
                </a:solidFill>
              </a:rPr>
              <a:t>you</a:t>
            </a:r>
            <a:r>
              <a:rPr lang="nl-NL" sz="1600" dirty="0">
                <a:solidFill>
                  <a:srgbClr val="15596B"/>
                </a:solidFill>
              </a:rPr>
              <a:t> </a:t>
            </a:r>
            <a:r>
              <a:rPr lang="nl-NL" sz="1600" dirty="0" err="1">
                <a:solidFill>
                  <a:srgbClr val="15596B"/>
                </a:solidFill>
              </a:rPr>
              <a:t>can’t</a:t>
            </a:r>
            <a:r>
              <a:rPr lang="nl-NL" sz="1600" dirty="0">
                <a:solidFill>
                  <a:srgbClr val="15596B"/>
                </a:solidFill>
              </a:rPr>
              <a:t> </a:t>
            </a:r>
            <a:r>
              <a:rPr lang="nl-NL" sz="1600" dirty="0" err="1">
                <a:solidFill>
                  <a:srgbClr val="15596B"/>
                </a:solidFill>
              </a:rPr>
              <a:t>refuse</a:t>
            </a:r>
            <a:endParaRPr lang="nl-NL" sz="16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15596B"/>
                </a:solidFill>
              </a:rPr>
              <a:t>40% goedkoper renoveren</a:t>
            </a:r>
            <a:endParaRPr lang="nl-NL" sz="1600" i="1">
              <a:solidFill>
                <a:srgbClr val="15596B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15596B"/>
                </a:solidFill>
              </a:rPr>
              <a:t>Voor 40% van de NL woningen</a:t>
            </a:r>
            <a:endParaRPr lang="nl-NL" sz="1600" i="1">
              <a:solidFill>
                <a:srgbClr val="15596B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15596B"/>
                </a:solidFill>
              </a:rPr>
              <a:t>Complete schilrenovatie (aardgasvrij)</a:t>
            </a:r>
            <a:endParaRPr lang="nl-NL" sz="1600" i="1" dirty="0">
              <a:solidFill>
                <a:srgbClr val="15596B"/>
              </a:solidFill>
              <a:cs typeface="Arial"/>
            </a:endParaRP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2E950C59-BF17-0FE4-AD0C-98E996031609}"/>
              </a:ext>
            </a:extLst>
          </p:cNvPr>
          <p:cNvSpPr/>
          <p:nvPr/>
        </p:nvSpPr>
        <p:spPr>
          <a:xfrm>
            <a:off x="4940282" y="2013278"/>
            <a:ext cx="3415086" cy="1918521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l-NL" sz="2800" b="1" dirty="0">
                <a:solidFill>
                  <a:srgbClr val="15596B"/>
                </a:solidFill>
              </a:rPr>
              <a:t> EFFECTEN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15596B"/>
                </a:solidFill>
              </a:rPr>
              <a:t>Goedkoper</a:t>
            </a:r>
            <a:endParaRPr lang="nl-NL" sz="1600" i="1" dirty="0">
              <a:solidFill>
                <a:srgbClr val="15596B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15596B"/>
                </a:solidFill>
              </a:rPr>
              <a:t>Snellere doorlooptijd</a:t>
            </a:r>
            <a:endParaRPr lang="nl-NL" sz="1600" i="1" dirty="0">
              <a:solidFill>
                <a:srgbClr val="15596B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15596B"/>
                </a:solidFill>
              </a:rPr>
              <a:t>Schaalbaar</a:t>
            </a:r>
            <a:endParaRPr lang="nl-NL" sz="1600" i="1" dirty="0">
              <a:solidFill>
                <a:srgbClr val="15596B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15596B"/>
                </a:solidFill>
              </a:rPr>
              <a:t>25.000 complete renovaties per jaar</a:t>
            </a:r>
            <a:endParaRPr lang="nl-NL" sz="1600" i="1" dirty="0">
              <a:solidFill>
                <a:srgbClr val="15596B"/>
              </a:solidFill>
              <a:cs typeface="Arial"/>
            </a:endParaRP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E1D367A9-7D4E-F02C-570A-6D225417AF0D}"/>
              </a:ext>
            </a:extLst>
          </p:cNvPr>
          <p:cNvSpPr/>
          <p:nvPr/>
        </p:nvSpPr>
        <p:spPr>
          <a:xfrm>
            <a:off x="4940684" y="4374203"/>
            <a:ext cx="3415606" cy="2055775"/>
          </a:xfrm>
          <a:prstGeom prst="rect">
            <a:avLst/>
          </a:prstGeom>
          <a:solidFill>
            <a:srgbClr val="AFC2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l-NL" sz="2800" b="1" dirty="0">
                <a:solidFill>
                  <a:srgbClr val="15596B"/>
                </a:solidFill>
              </a:rPr>
              <a:t>RESULTATEN</a:t>
            </a:r>
          </a:p>
          <a:p>
            <a:endParaRPr lang="nl-NL" sz="1600" i="1" dirty="0">
              <a:solidFill>
                <a:srgbClr val="15596B"/>
              </a:solidFill>
            </a:endParaRPr>
          </a:p>
          <a:p>
            <a:r>
              <a:rPr lang="nl-NL" sz="1600" i="1" dirty="0">
                <a:solidFill>
                  <a:srgbClr val="15596B"/>
                </a:solidFill>
              </a:rPr>
              <a:t>Uitvoering werk- en onderzoekpakketten</a:t>
            </a:r>
            <a:endParaRPr lang="nl-NL" sz="1600" i="1">
              <a:solidFill>
                <a:srgbClr val="15596B"/>
              </a:solidFill>
              <a:cs typeface="Arial"/>
            </a:endParaRPr>
          </a:p>
          <a:p>
            <a:endParaRPr lang="nl-NL" sz="1600" i="1" dirty="0">
              <a:solidFill>
                <a:srgbClr val="15596B"/>
              </a:solidFill>
              <a:cs typeface="Arial"/>
            </a:endParaRPr>
          </a:p>
          <a:p>
            <a:endParaRPr lang="nl-NL" sz="1600" i="1" dirty="0">
              <a:solidFill>
                <a:srgbClr val="15596B"/>
              </a:solidFill>
              <a:cs typeface="Arial"/>
            </a:endParaRPr>
          </a:p>
        </p:txBody>
      </p:sp>
      <p:sp>
        <p:nvSpPr>
          <p:cNvPr id="38" name="Pijl: omlaag 37">
            <a:extLst>
              <a:ext uri="{FF2B5EF4-FFF2-40B4-BE49-F238E27FC236}">
                <a16:creationId xmlns:a16="http://schemas.microsoft.com/office/drawing/2014/main" id="{8EF23C77-886F-2411-E6FA-275572BF7577}"/>
              </a:ext>
            </a:extLst>
          </p:cNvPr>
          <p:cNvSpPr/>
          <p:nvPr/>
        </p:nvSpPr>
        <p:spPr>
          <a:xfrm>
            <a:off x="2524069" y="3937034"/>
            <a:ext cx="414594" cy="437169"/>
          </a:xfrm>
          <a:prstGeom prst="downArrow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Pijl: omlaag 39">
            <a:extLst>
              <a:ext uri="{FF2B5EF4-FFF2-40B4-BE49-F238E27FC236}">
                <a16:creationId xmlns:a16="http://schemas.microsoft.com/office/drawing/2014/main" id="{52C26424-E314-EDF0-0A92-AC8DAA5C1DFE}"/>
              </a:ext>
            </a:extLst>
          </p:cNvPr>
          <p:cNvSpPr/>
          <p:nvPr/>
        </p:nvSpPr>
        <p:spPr>
          <a:xfrm rot="16200000">
            <a:off x="4514802" y="4437218"/>
            <a:ext cx="414594" cy="437169"/>
          </a:xfrm>
          <a:prstGeom prst="downArrow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Pijl: omlaag 41">
            <a:extLst>
              <a:ext uri="{FF2B5EF4-FFF2-40B4-BE49-F238E27FC236}">
                <a16:creationId xmlns:a16="http://schemas.microsoft.com/office/drawing/2014/main" id="{E2C56FB7-4F5F-11F9-8AFC-E195307499FE}"/>
              </a:ext>
            </a:extLst>
          </p:cNvPr>
          <p:cNvSpPr/>
          <p:nvPr/>
        </p:nvSpPr>
        <p:spPr>
          <a:xfrm rot="16200000">
            <a:off x="4514803" y="4932106"/>
            <a:ext cx="414594" cy="437169"/>
          </a:xfrm>
          <a:prstGeom prst="downArrow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Pijl: omlaag 43">
            <a:extLst>
              <a:ext uri="{FF2B5EF4-FFF2-40B4-BE49-F238E27FC236}">
                <a16:creationId xmlns:a16="http://schemas.microsoft.com/office/drawing/2014/main" id="{59FE267F-46F9-16E8-747F-6C888EAAEC73}"/>
              </a:ext>
            </a:extLst>
          </p:cNvPr>
          <p:cNvSpPr/>
          <p:nvPr/>
        </p:nvSpPr>
        <p:spPr>
          <a:xfrm rot="16200000">
            <a:off x="4514802" y="5430427"/>
            <a:ext cx="414594" cy="437169"/>
          </a:xfrm>
          <a:prstGeom prst="downArrow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Pijl: omlaag 45">
            <a:extLst>
              <a:ext uri="{FF2B5EF4-FFF2-40B4-BE49-F238E27FC236}">
                <a16:creationId xmlns:a16="http://schemas.microsoft.com/office/drawing/2014/main" id="{50751C7C-ADAD-3D05-5462-44888793CE37}"/>
              </a:ext>
            </a:extLst>
          </p:cNvPr>
          <p:cNvSpPr/>
          <p:nvPr/>
        </p:nvSpPr>
        <p:spPr>
          <a:xfrm rot="10800000">
            <a:off x="6392843" y="3933087"/>
            <a:ext cx="414594" cy="437169"/>
          </a:xfrm>
          <a:prstGeom prst="downArrow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Pijl: omlaag 47">
            <a:extLst>
              <a:ext uri="{FF2B5EF4-FFF2-40B4-BE49-F238E27FC236}">
                <a16:creationId xmlns:a16="http://schemas.microsoft.com/office/drawing/2014/main" id="{54C36E49-FA1A-D88E-4CCE-B58AF205BCC9}"/>
              </a:ext>
            </a:extLst>
          </p:cNvPr>
          <p:cNvSpPr/>
          <p:nvPr/>
        </p:nvSpPr>
        <p:spPr>
          <a:xfrm rot="5400000">
            <a:off x="4514802" y="2952737"/>
            <a:ext cx="414594" cy="437169"/>
          </a:xfrm>
          <a:prstGeom prst="downArrow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6" name="Afbeelding 55" descr="Afbeelding met symbool, Graphics, ontwerp&#10;&#10;Door AI gegenereerde inhoud is mogelijk onjuist.">
            <a:extLst>
              <a:ext uri="{FF2B5EF4-FFF2-40B4-BE49-F238E27FC236}">
                <a16:creationId xmlns:a16="http://schemas.microsoft.com/office/drawing/2014/main" id="{E5E88204-24E9-86B6-E3AD-3816BE92B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041" y="5096840"/>
            <a:ext cx="1069378" cy="548675"/>
          </a:xfrm>
          <a:prstGeom prst="rect">
            <a:avLst/>
          </a:prstGeom>
          <a:ln>
            <a:noFill/>
          </a:ln>
        </p:spPr>
      </p:pic>
      <p:pic>
        <p:nvPicPr>
          <p:cNvPr id="58" name="Afbeelding 57" descr="Afbeelding met ontwerp&#10;&#10;Door AI gegenereerde inhoud is mogelijk onjuist.">
            <a:extLst>
              <a:ext uri="{FF2B5EF4-FFF2-40B4-BE49-F238E27FC236}">
                <a16:creationId xmlns:a16="http://schemas.microsoft.com/office/drawing/2014/main" id="{44B33EEA-4570-6774-7107-F87FB71BE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973" y="5074846"/>
            <a:ext cx="1104149" cy="566351"/>
          </a:xfrm>
          <a:prstGeom prst="rect">
            <a:avLst/>
          </a:prstGeom>
          <a:ln>
            <a:noFill/>
          </a:ln>
        </p:spPr>
      </p:pic>
      <p:pic>
        <p:nvPicPr>
          <p:cNvPr id="60" name="Afbeelding 59" descr="Afbeelding met ontwerp&#10;&#10;Beschrijving automatisch gegenereerd met gemiddelde betrouwbaarheid">
            <a:extLst>
              <a:ext uri="{FF2B5EF4-FFF2-40B4-BE49-F238E27FC236}">
                <a16:creationId xmlns:a16="http://schemas.microsoft.com/office/drawing/2014/main" id="{C6075027-FC98-07B4-C4CE-DC9543841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842" y="5642636"/>
            <a:ext cx="1103817" cy="566181"/>
          </a:xfrm>
          <a:prstGeom prst="rect">
            <a:avLst/>
          </a:prstGeom>
          <a:ln>
            <a:noFill/>
          </a:ln>
        </p:spPr>
      </p:pic>
      <p:pic>
        <p:nvPicPr>
          <p:cNvPr id="62" name="Afbeelding 61" descr="Afbeelding met Graphics, ontwerp&#10;&#10;Door AI gegenereerde inhoud is mogelijk onjuist.">
            <a:extLst>
              <a:ext uri="{FF2B5EF4-FFF2-40B4-BE49-F238E27FC236}">
                <a16:creationId xmlns:a16="http://schemas.microsoft.com/office/drawing/2014/main" id="{45509519-25F9-ECCC-0716-5786BBA68F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4777" y="5614239"/>
            <a:ext cx="1152625" cy="5933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08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CF640-355E-7EDC-99A7-93785386A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7F9DCAF2-506A-7976-DAB8-DD9CBA541347}"/>
              </a:ext>
            </a:extLst>
          </p:cNvPr>
          <p:cNvSpPr/>
          <p:nvPr/>
        </p:nvSpPr>
        <p:spPr>
          <a:xfrm>
            <a:off x="963950" y="4377452"/>
            <a:ext cx="3534832" cy="2055774"/>
          </a:xfrm>
          <a:prstGeom prst="rect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l-NL" sz="2800" b="1" dirty="0">
                <a:solidFill>
                  <a:srgbClr val="AFC277"/>
                </a:solidFill>
              </a:rPr>
              <a:t>PROJECTEN</a:t>
            </a:r>
          </a:p>
          <a:p>
            <a:endParaRPr lang="nl-NL" sz="2000" b="1" dirty="0">
              <a:solidFill>
                <a:srgbClr val="AFC277"/>
              </a:solidFill>
              <a:cs typeface="Arial"/>
            </a:endParaRPr>
          </a:p>
          <a:p>
            <a:endParaRPr lang="nl-NL" sz="2000" b="1" dirty="0">
              <a:solidFill>
                <a:srgbClr val="AFC277"/>
              </a:solidFill>
              <a:cs typeface="Arial"/>
            </a:endParaRPr>
          </a:p>
          <a:p>
            <a:endParaRPr lang="nl-NL" sz="2000" b="1" dirty="0">
              <a:solidFill>
                <a:srgbClr val="15596B"/>
              </a:solidFill>
              <a:cs typeface="Arial"/>
            </a:endParaRPr>
          </a:p>
          <a:p>
            <a:endParaRPr lang="nl-NL" sz="2000" b="1" dirty="0">
              <a:solidFill>
                <a:srgbClr val="AFC277"/>
              </a:solidFill>
              <a:cs typeface="Arial"/>
            </a:endParaRPr>
          </a:p>
        </p:txBody>
      </p:sp>
      <p:sp>
        <p:nvSpPr>
          <p:cNvPr id="11" name="Rechthoek 12">
            <a:extLst>
              <a:ext uri="{FF2B5EF4-FFF2-40B4-BE49-F238E27FC236}">
                <a16:creationId xmlns:a16="http://schemas.microsoft.com/office/drawing/2014/main" id="{B6BB7A36-A2C6-A4C4-269C-FC28A5909C06}"/>
              </a:ext>
            </a:extLst>
          </p:cNvPr>
          <p:cNvSpPr/>
          <p:nvPr/>
        </p:nvSpPr>
        <p:spPr>
          <a:xfrm>
            <a:off x="1197543" y="5017688"/>
            <a:ext cx="3021876" cy="12810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86F5649-E414-9F5B-F4BB-0D65A429D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programma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55CAFB9-83AF-7C60-A068-499A13A6B79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l-NL" dirty="0"/>
              <a:t>Invloed van de markt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83D8314-975C-ADE0-B19F-F80A907668E1}"/>
              </a:ext>
            </a:extLst>
          </p:cNvPr>
          <p:cNvSpPr txBox="1"/>
          <p:nvPr/>
        </p:nvSpPr>
        <p:spPr>
          <a:xfrm>
            <a:off x="1714297" y="2745991"/>
            <a:ext cx="379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1506C3C-2194-62DB-3F86-DCC69E9B30F3}"/>
              </a:ext>
            </a:extLst>
          </p:cNvPr>
          <p:cNvSpPr txBox="1"/>
          <p:nvPr/>
        </p:nvSpPr>
        <p:spPr>
          <a:xfrm>
            <a:off x="1756528" y="4622949"/>
            <a:ext cx="3797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E6CA0CB-DE2C-5538-0B17-8FD2AFA404C4}"/>
              </a:ext>
            </a:extLst>
          </p:cNvPr>
          <p:cNvSpPr/>
          <p:nvPr/>
        </p:nvSpPr>
        <p:spPr>
          <a:xfrm>
            <a:off x="963950" y="2008296"/>
            <a:ext cx="3534832" cy="1918520"/>
          </a:xfrm>
          <a:prstGeom prst="rect">
            <a:avLst/>
          </a:prstGeom>
          <a:solidFill>
            <a:srgbClr val="AFC2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l-NL" sz="2800" b="1" dirty="0">
                <a:solidFill>
                  <a:srgbClr val="15596B"/>
                </a:solidFill>
              </a:rPr>
              <a:t>DOELEN</a:t>
            </a:r>
          </a:p>
          <a:p>
            <a:r>
              <a:rPr lang="nl-NL" sz="1600" dirty="0">
                <a:solidFill>
                  <a:srgbClr val="15596B"/>
                </a:solidFill>
              </a:rPr>
              <a:t>Offer </a:t>
            </a:r>
            <a:r>
              <a:rPr lang="nl-NL" sz="1600" dirty="0" err="1">
                <a:solidFill>
                  <a:srgbClr val="15596B"/>
                </a:solidFill>
              </a:rPr>
              <a:t>you</a:t>
            </a:r>
            <a:r>
              <a:rPr lang="nl-NL" sz="1600" dirty="0">
                <a:solidFill>
                  <a:srgbClr val="15596B"/>
                </a:solidFill>
              </a:rPr>
              <a:t> </a:t>
            </a:r>
            <a:r>
              <a:rPr lang="nl-NL" sz="1600" dirty="0" err="1">
                <a:solidFill>
                  <a:srgbClr val="15596B"/>
                </a:solidFill>
              </a:rPr>
              <a:t>can’t</a:t>
            </a:r>
            <a:r>
              <a:rPr lang="nl-NL" sz="1600" dirty="0">
                <a:solidFill>
                  <a:srgbClr val="15596B"/>
                </a:solidFill>
              </a:rPr>
              <a:t> </a:t>
            </a:r>
            <a:r>
              <a:rPr lang="nl-NL" sz="1600" dirty="0" err="1">
                <a:solidFill>
                  <a:srgbClr val="15596B"/>
                </a:solidFill>
              </a:rPr>
              <a:t>refuse</a:t>
            </a:r>
            <a:endParaRPr lang="nl-NL" sz="16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15596B"/>
                </a:solidFill>
              </a:rPr>
              <a:t>40% goedkoper renoveren</a:t>
            </a:r>
            <a:endParaRPr lang="nl-NL" sz="1600" i="1">
              <a:solidFill>
                <a:srgbClr val="15596B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15596B"/>
                </a:solidFill>
              </a:rPr>
              <a:t>Voor 40% van de NL woningen</a:t>
            </a:r>
            <a:endParaRPr lang="nl-NL" sz="1600" i="1">
              <a:solidFill>
                <a:srgbClr val="15596B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15596B"/>
                </a:solidFill>
              </a:rPr>
              <a:t>Complete schilrenovatie (aardgasvrij)</a:t>
            </a:r>
            <a:endParaRPr lang="nl-NL" sz="1600" i="1" dirty="0">
              <a:solidFill>
                <a:srgbClr val="15596B"/>
              </a:solidFill>
              <a:cs typeface="Arial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7C29328-6EF1-985C-5FC4-9D069750F3C4}"/>
              </a:ext>
            </a:extLst>
          </p:cNvPr>
          <p:cNvSpPr/>
          <p:nvPr/>
        </p:nvSpPr>
        <p:spPr>
          <a:xfrm>
            <a:off x="4940282" y="2013278"/>
            <a:ext cx="3415086" cy="1918521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l-NL" sz="2800" b="1" dirty="0">
                <a:solidFill>
                  <a:srgbClr val="15596B"/>
                </a:solidFill>
              </a:rPr>
              <a:t> EFFECTEN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15596B"/>
                </a:solidFill>
              </a:rPr>
              <a:t>Goedkoper</a:t>
            </a:r>
            <a:endParaRPr lang="nl-NL" sz="1600" i="1" dirty="0">
              <a:solidFill>
                <a:srgbClr val="15596B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15596B"/>
                </a:solidFill>
              </a:rPr>
              <a:t>Snellere doorlooptijd</a:t>
            </a:r>
            <a:endParaRPr lang="nl-NL" sz="1600" i="1" dirty="0">
              <a:solidFill>
                <a:srgbClr val="15596B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15596B"/>
                </a:solidFill>
              </a:rPr>
              <a:t>Schaalbaar</a:t>
            </a:r>
            <a:endParaRPr lang="nl-NL" sz="1600" i="1" dirty="0">
              <a:solidFill>
                <a:srgbClr val="15596B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15596B"/>
                </a:solidFill>
              </a:rPr>
              <a:t>25.000 complete renovaties per jaar</a:t>
            </a:r>
            <a:endParaRPr lang="nl-NL" sz="1600" i="1" dirty="0">
              <a:solidFill>
                <a:srgbClr val="15596B"/>
              </a:solidFill>
              <a:cs typeface="Arial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BCEE9A94-E0A5-DC54-1F12-1A605A00B4CA}"/>
              </a:ext>
            </a:extLst>
          </p:cNvPr>
          <p:cNvSpPr/>
          <p:nvPr/>
        </p:nvSpPr>
        <p:spPr>
          <a:xfrm>
            <a:off x="4940684" y="4374203"/>
            <a:ext cx="3415606" cy="2055775"/>
          </a:xfrm>
          <a:prstGeom prst="rect">
            <a:avLst/>
          </a:prstGeom>
          <a:solidFill>
            <a:srgbClr val="AFC2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l-NL" sz="2800" b="1" dirty="0">
                <a:solidFill>
                  <a:srgbClr val="15596B"/>
                </a:solidFill>
              </a:rPr>
              <a:t>RESULTATEN</a:t>
            </a:r>
          </a:p>
          <a:p>
            <a:endParaRPr lang="nl-NL" sz="1600" i="1" dirty="0">
              <a:solidFill>
                <a:srgbClr val="15596B"/>
              </a:solidFill>
            </a:endParaRPr>
          </a:p>
          <a:p>
            <a:r>
              <a:rPr lang="nl-NL" sz="1600" i="1" dirty="0">
                <a:solidFill>
                  <a:srgbClr val="15596B"/>
                </a:solidFill>
              </a:rPr>
              <a:t>Uitvoering werk- en onderzoekpakketten</a:t>
            </a:r>
            <a:endParaRPr lang="nl-NL" sz="1600" i="1">
              <a:solidFill>
                <a:srgbClr val="15596B"/>
              </a:solidFill>
              <a:cs typeface="Arial"/>
            </a:endParaRPr>
          </a:p>
          <a:p>
            <a:endParaRPr lang="nl-NL" sz="1600" i="1" dirty="0">
              <a:solidFill>
                <a:srgbClr val="15596B"/>
              </a:solidFill>
              <a:cs typeface="Arial"/>
            </a:endParaRPr>
          </a:p>
          <a:p>
            <a:endParaRPr lang="nl-NL" sz="1600" i="1" dirty="0">
              <a:solidFill>
                <a:srgbClr val="15596B"/>
              </a:solidFill>
              <a:cs typeface="Arial"/>
            </a:endParaRPr>
          </a:p>
        </p:txBody>
      </p:sp>
      <p:sp>
        <p:nvSpPr>
          <p:cNvPr id="16" name="Pijl: omlaag 15">
            <a:extLst>
              <a:ext uri="{FF2B5EF4-FFF2-40B4-BE49-F238E27FC236}">
                <a16:creationId xmlns:a16="http://schemas.microsoft.com/office/drawing/2014/main" id="{89E5D699-1B5D-9A45-695A-F10790359F45}"/>
              </a:ext>
            </a:extLst>
          </p:cNvPr>
          <p:cNvSpPr/>
          <p:nvPr/>
        </p:nvSpPr>
        <p:spPr>
          <a:xfrm>
            <a:off x="2524069" y="3937034"/>
            <a:ext cx="414594" cy="437169"/>
          </a:xfrm>
          <a:prstGeom prst="downArrow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: omlaag 16">
            <a:extLst>
              <a:ext uri="{FF2B5EF4-FFF2-40B4-BE49-F238E27FC236}">
                <a16:creationId xmlns:a16="http://schemas.microsoft.com/office/drawing/2014/main" id="{32F6242B-14A0-34E7-1506-BA77FFC013C6}"/>
              </a:ext>
            </a:extLst>
          </p:cNvPr>
          <p:cNvSpPr/>
          <p:nvPr/>
        </p:nvSpPr>
        <p:spPr>
          <a:xfrm rot="16200000">
            <a:off x="4514802" y="4437218"/>
            <a:ext cx="414594" cy="437169"/>
          </a:xfrm>
          <a:prstGeom prst="downArrow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: omlaag 17">
            <a:extLst>
              <a:ext uri="{FF2B5EF4-FFF2-40B4-BE49-F238E27FC236}">
                <a16:creationId xmlns:a16="http://schemas.microsoft.com/office/drawing/2014/main" id="{3B0933BD-8078-A1AB-E796-28F9F630B996}"/>
              </a:ext>
            </a:extLst>
          </p:cNvPr>
          <p:cNvSpPr/>
          <p:nvPr/>
        </p:nvSpPr>
        <p:spPr>
          <a:xfrm rot="16200000">
            <a:off x="4514803" y="4932106"/>
            <a:ext cx="414594" cy="437169"/>
          </a:xfrm>
          <a:prstGeom prst="downArrow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: omlaag 18">
            <a:extLst>
              <a:ext uri="{FF2B5EF4-FFF2-40B4-BE49-F238E27FC236}">
                <a16:creationId xmlns:a16="http://schemas.microsoft.com/office/drawing/2014/main" id="{E148E3AC-9777-6EB8-AADF-069089193B7D}"/>
              </a:ext>
            </a:extLst>
          </p:cNvPr>
          <p:cNvSpPr/>
          <p:nvPr/>
        </p:nvSpPr>
        <p:spPr>
          <a:xfrm rot="16200000">
            <a:off x="4514802" y="5430427"/>
            <a:ext cx="414594" cy="437169"/>
          </a:xfrm>
          <a:prstGeom prst="downArrow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: omlaag 19">
            <a:extLst>
              <a:ext uri="{FF2B5EF4-FFF2-40B4-BE49-F238E27FC236}">
                <a16:creationId xmlns:a16="http://schemas.microsoft.com/office/drawing/2014/main" id="{486D3D4F-ABDC-64DC-316A-D555B006D998}"/>
              </a:ext>
            </a:extLst>
          </p:cNvPr>
          <p:cNvSpPr/>
          <p:nvPr/>
        </p:nvSpPr>
        <p:spPr>
          <a:xfrm rot="10800000">
            <a:off x="6392843" y="3933087"/>
            <a:ext cx="414594" cy="437169"/>
          </a:xfrm>
          <a:prstGeom prst="downArrow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: omlaag 20">
            <a:extLst>
              <a:ext uri="{FF2B5EF4-FFF2-40B4-BE49-F238E27FC236}">
                <a16:creationId xmlns:a16="http://schemas.microsoft.com/office/drawing/2014/main" id="{0B2AD4F4-4D4F-7529-E5D0-3C5DF646BF5D}"/>
              </a:ext>
            </a:extLst>
          </p:cNvPr>
          <p:cNvSpPr/>
          <p:nvPr/>
        </p:nvSpPr>
        <p:spPr>
          <a:xfrm rot="5400000">
            <a:off x="4514802" y="2952737"/>
            <a:ext cx="414594" cy="437169"/>
          </a:xfrm>
          <a:prstGeom prst="downArrow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6B8207FB-3C8C-102F-F4EB-80DD81D2F056}"/>
              </a:ext>
            </a:extLst>
          </p:cNvPr>
          <p:cNvSpPr/>
          <p:nvPr/>
        </p:nvSpPr>
        <p:spPr>
          <a:xfrm>
            <a:off x="8768473" y="2013277"/>
            <a:ext cx="2645530" cy="4388302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l-NL" sz="2800" b="1" dirty="0">
                <a:solidFill>
                  <a:srgbClr val="15596B"/>
                </a:solidFill>
              </a:rPr>
              <a:t>DE MARKT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i="1" dirty="0">
              <a:solidFill>
                <a:srgbClr val="15596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15596B"/>
                </a:solidFill>
              </a:rPr>
              <a:t>Behoefte</a:t>
            </a:r>
            <a:endParaRPr lang="nl-NL" sz="1600" i="1" dirty="0">
              <a:solidFill>
                <a:srgbClr val="15596B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15596B"/>
                </a:solidFill>
              </a:rPr>
              <a:t>Investeringsruimte</a:t>
            </a:r>
            <a:endParaRPr lang="nl-NL" sz="1600" i="1" dirty="0">
              <a:solidFill>
                <a:srgbClr val="15596B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i="1" dirty="0">
                <a:solidFill>
                  <a:srgbClr val="15596B"/>
                </a:solidFill>
              </a:rPr>
              <a:t>Vertrouwen</a:t>
            </a:r>
            <a:endParaRPr lang="nl-NL" sz="1600" i="1" dirty="0">
              <a:solidFill>
                <a:srgbClr val="15596B"/>
              </a:solidFill>
              <a:cs typeface="Arial"/>
            </a:endParaRPr>
          </a:p>
        </p:txBody>
      </p:sp>
      <p:sp>
        <p:nvSpPr>
          <p:cNvPr id="23" name="Pijl: omlaag 22">
            <a:extLst>
              <a:ext uri="{FF2B5EF4-FFF2-40B4-BE49-F238E27FC236}">
                <a16:creationId xmlns:a16="http://schemas.microsoft.com/office/drawing/2014/main" id="{82BA3F1C-7043-06F9-B0A8-5812F51C1DC2}"/>
              </a:ext>
            </a:extLst>
          </p:cNvPr>
          <p:cNvSpPr/>
          <p:nvPr/>
        </p:nvSpPr>
        <p:spPr>
          <a:xfrm rot="5400000">
            <a:off x="8342591" y="2938288"/>
            <a:ext cx="414594" cy="437169"/>
          </a:xfrm>
          <a:prstGeom prst="downArrow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: omlaag 23">
            <a:extLst>
              <a:ext uri="{FF2B5EF4-FFF2-40B4-BE49-F238E27FC236}">
                <a16:creationId xmlns:a16="http://schemas.microsoft.com/office/drawing/2014/main" id="{061A3666-0C74-AF85-E3A6-0E06DF939CE1}"/>
              </a:ext>
            </a:extLst>
          </p:cNvPr>
          <p:cNvSpPr/>
          <p:nvPr/>
        </p:nvSpPr>
        <p:spPr>
          <a:xfrm rot="16200000">
            <a:off x="8367578" y="4932106"/>
            <a:ext cx="414594" cy="437169"/>
          </a:xfrm>
          <a:prstGeom prst="downArrow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symbool, Graphics, ontwerp&#10;&#10;Door AI gegenereerde inhoud is mogelijk onjuist.">
            <a:extLst>
              <a:ext uri="{FF2B5EF4-FFF2-40B4-BE49-F238E27FC236}">
                <a16:creationId xmlns:a16="http://schemas.microsoft.com/office/drawing/2014/main" id="{D76FBAB1-6ADE-7D5F-9277-AD10ACE8D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041" y="5096840"/>
            <a:ext cx="1069378" cy="548675"/>
          </a:xfrm>
          <a:prstGeom prst="rect">
            <a:avLst/>
          </a:prstGeom>
          <a:ln>
            <a:noFill/>
          </a:ln>
        </p:spPr>
      </p:pic>
      <p:pic>
        <p:nvPicPr>
          <p:cNvPr id="7" name="Afbeelding 6" descr="Afbeelding met ontwerp&#10;&#10;Door AI gegenereerde inhoud is mogelijk onjuist.">
            <a:extLst>
              <a:ext uri="{FF2B5EF4-FFF2-40B4-BE49-F238E27FC236}">
                <a16:creationId xmlns:a16="http://schemas.microsoft.com/office/drawing/2014/main" id="{C0BFA6EF-CF3B-FD7E-93A4-1C40CAA98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973" y="5074846"/>
            <a:ext cx="1104149" cy="566351"/>
          </a:xfrm>
          <a:prstGeom prst="rect">
            <a:avLst/>
          </a:prstGeom>
          <a:ln>
            <a:noFill/>
          </a:ln>
        </p:spPr>
      </p:pic>
      <p:pic>
        <p:nvPicPr>
          <p:cNvPr id="8" name="Afbeelding 7" descr="Afbeelding met ontwerp&#10;&#10;Beschrijving automatisch gegenereerd met gemiddelde betrouwbaarheid">
            <a:extLst>
              <a:ext uri="{FF2B5EF4-FFF2-40B4-BE49-F238E27FC236}">
                <a16:creationId xmlns:a16="http://schemas.microsoft.com/office/drawing/2014/main" id="{48EFB2C1-7657-A3F5-1E98-5ACC76124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842" y="5642636"/>
            <a:ext cx="1103817" cy="566181"/>
          </a:xfrm>
          <a:prstGeom prst="rect">
            <a:avLst/>
          </a:prstGeom>
          <a:ln>
            <a:noFill/>
          </a:ln>
        </p:spPr>
      </p:pic>
      <p:pic>
        <p:nvPicPr>
          <p:cNvPr id="9" name="Afbeelding 8" descr="Afbeelding met Graphics, ontwerp&#10;&#10;Door AI gegenereerde inhoud is mogelijk onjuist.">
            <a:extLst>
              <a:ext uri="{FF2B5EF4-FFF2-40B4-BE49-F238E27FC236}">
                <a16:creationId xmlns:a16="http://schemas.microsoft.com/office/drawing/2014/main" id="{83572F38-C421-1408-2498-654174BB15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4777" y="5614239"/>
            <a:ext cx="1152625" cy="593352"/>
          </a:xfrm>
          <a:prstGeom prst="rect">
            <a:avLst/>
          </a:prstGeom>
          <a:ln>
            <a:noFill/>
          </a:ln>
        </p:spPr>
      </p:pic>
      <p:sp>
        <p:nvSpPr>
          <p:cNvPr id="26" name="Tijdelijke aanduiding voor dianummer 3">
            <a:extLst>
              <a:ext uri="{FF2B5EF4-FFF2-40B4-BE49-F238E27FC236}">
                <a16:creationId xmlns:a16="http://schemas.microsoft.com/office/drawing/2014/main" id="{F278E517-8A49-F460-7780-09DD315425C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8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3539C98-C0F2-3C29-4EEA-BAD1FCF98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programma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5894FF-C1E3-8AA6-53A4-165580FBABB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l-NL" dirty="0"/>
              <a:t>Samengevat: Innoveren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DFFFAF-710A-14B5-6F4E-6EE7F4BF23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7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F356E51-AAC5-FD60-A69F-69B45B9FB7CE}"/>
              </a:ext>
            </a:extLst>
          </p:cNvPr>
          <p:cNvSpPr/>
          <p:nvPr/>
        </p:nvSpPr>
        <p:spPr>
          <a:xfrm>
            <a:off x="1045070" y="2646727"/>
            <a:ext cx="2926996" cy="2333836"/>
          </a:xfrm>
          <a:prstGeom prst="rect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rgbClr val="AFC277"/>
                </a:solidFill>
              </a:rPr>
              <a:t>Hoe opschalen?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17FEEF9-9564-3F03-5546-3A229B3077B8}"/>
              </a:ext>
            </a:extLst>
          </p:cNvPr>
          <p:cNvSpPr/>
          <p:nvPr/>
        </p:nvSpPr>
        <p:spPr>
          <a:xfrm>
            <a:off x="4691483" y="2646727"/>
            <a:ext cx="2926996" cy="2333836"/>
          </a:xfrm>
          <a:prstGeom prst="rect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rgbClr val="AFC277"/>
                </a:solidFill>
              </a:rPr>
              <a:t>Hoe technologie verbeteren?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660952B-CBBD-C434-EA56-AD4482455578}"/>
              </a:ext>
            </a:extLst>
          </p:cNvPr>
          <p:cNvSpPr/>
          <p:nvPr/>
        </p:nvSpPr>
        <p:spPr>
          <a:xfrm>
            <a:off x="8436149" y="2646727"/>
            <a:ext cx="2926996" cy="2333836"/>
          </a:xfrm>
          <a:prstGeom prst="rect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rgbClr val="AFC277"/>
                </a:solidFill>
              </a:rPr>
              <a:t>Wie wil het kopen?</a:t>
            </a:r>
          </a:p>
        </p:txBody>
      </p:sp>
    </p:spTree>
    <p:extLst>
      <p:ext uri="{BB962C8B-B14F-4D97-AF65-F5344CB8AC3E}">
        <p14:creationId xmlns:p14="http://schemas.microsoft.com/office/powerpoint/2010/main" val="112911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5D82B-886D-6370-519D-77185B85B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938CC74-F7E9-8617-1A85-9DFD39125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Belangrijke afslagen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74A01E-9C29-5895-309F-89163C5A91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l-NL" dirty="0"/>
              <a:t>De route naar opschaling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AC1284-55FF-40D3-B1F5-7F6AF27077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8</a:t>
            </a:fld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EFA22BC-64D5-CA17-C3F6-C6D34CF29C40}"/>
              </a:ext>
            </a:extLst>
          </p:cNvPr>
          <p:cNvSpPr/>
          <p:nvPr/>
        </p:nvSpPr>
        <p:spPr>
          <a:xfrm>
            <a:off x="2911342" y="3116651"/>
            <a:ext cx="2619834" cy="2331595"/>
          </a:xfrm>
          <a:prstGeom prst="rect">
            <a:avLst/>
          </a:prstGeom>
          <a:solidFill>
            <a:srgbClr val="AFC2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rgbClr val="15596B"/>
                </a:solidFill>
              </a:rPr>
              <a:t>Maatwerk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E6A48AC-1AC8-69A1-FC43-E1475CC9C734}"/>
              </a:ext>
            </a:extLst>
          </p:cNvPr>
          <p:cNvSpPr/>
          <p:nvPr/>
        </p:nvSpPr>
        <p:spPr>
          <a:xfrm>
            <a:off x="6015183" y="3116853"/>
            <a:ext cx="2619834" cy="2331595"/>
          </a:xfrm>
          <a:prstGeom prst="rect">
            <a:avLst/>
          </a:prstGeom>
          <a:solidFill>
            <a:srgbClr val="AFC2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3600" b="1" dirty="0">
                <a:solidFill>
                  <a:srgbClr val="15596B"/>
                </a:solidFill>
              </a:rPr>
              <a:t>Massa</a:t>
            </a:r>
          </a:p>
          <a:p>
            <a:pPr algn="ctr"/>
            <a:r>
              <a:rPr lang="nl-NL" sz="1800" dirty="0">
                <a:solidFill>
                  <a:srgbClr val="15596B"/>
                </a:solidFill>
              </a:rPr>
              <a:t>Uitgaande van homogeen woningenbestand per woningtype</a:t>
            </a:r>
            <a:endParaRPr lang="nl-NL" sz="1800" dirty="0">
              <a:solidFill>
                <a:srgbClr val="15596B"/>
              </a:solidFill>
              <a:cs typeface="Arial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F990805-141D-E357-6F42-E07A9130DD91}"/>
              </a:ext>
            </a:extLst>
          </p:cNvPr>
          <p:cNvSpPr/>
          <p:nvPr/>
        </p:nvSpPr>
        <p:spPr>
          <a:xfrm>
            <a:off x="8863032" y="3117466"/>
            <a:ext cx="2619834" cy="2331595"/>
          </a:xfrm>
          <a:prstGeom prst="rect">
            <a:avLst/>
          </a:prstGeom>
          <a:solidFill>
            <a:srgbClr val="AFC2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3600" b="1" dirty="0">
                <a:solidFill>
                  <a:srgbClr val="15596B"/>
                </a:solidFill>
              </a:rPr>
              <a:t>Massa Maatwerk</a:t>
            </a:r>
          </a:p>
          <a:p>
            <a:pPr algn="ctr"/>
            <a:r>
              <a:rPr lang="nl-NL" sz="1800" dirty="0">
                <a:solidFill>
                  <a:srgbClr val="15596B"/>
                </a:solidFill>
              </a:rPr>
              <a:t>Vastgesteld woningenbestand </a:t>
            </a:r>
            <a:endParaRPr lang="nl-NL" sz="1800" dirty="0">
              <a:solidFill>
                <a:srgbClr val="15596B"/>
              </a:solidFill>
              <a:cs typeface="Arial"/>
            </a:endParaRPr>
          </a:p>
          <a:p>
            <a:pPr algn="ctr"/>
            <a:r>
              <a:rPr lang="nl-NL" sz="1800" dirty="0">
                <a:solidFill>
                  <a:srgbClr val="15596B"/>
                </a:solidFill>
              </a:rPr>
              <a:t>met afwijkingen binnen dezelfde woningtype</a:t>
            </a:r>
            <a:endParaRPr lang="nl-NL" sz="1800" dirty="0">
              <a:solidFill>
                <a:srgbClr val="15596B"/>
              </a:solidFill>
              <a:cs typeface="Arial"/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20185BA-9160-7FDD-F49C-B142015A0049}"/>
              </a:ext>
            </a:extLst>
          </p:cNvPr>
          <p:cNvSpPr/>
          <p:nvPr/>
        </p:nvSpPr>
        <p:spPr>
          <a:xfrm>
            <a:off x="697336" y="2231020"/>
            <a:ext cx="1991531" cy="1585237"/>
          </a:xfrm>
          <a:prstGeom prst="rect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2400" b="1" dirty="0">
                <a:solidFill>
                  <a:srgbClr val="AFC277"/>
                </a:solidFill>
              </a:rPr>
              <a:t>Hoe opschalen?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9DE1A15-097A-DDFD-9CA8-FDCF9BC06596}"/>
              </a:ext>
            </a:extLst>
          </p:cNvPr>
          <p:cNvSpPr/>
          <p:nvPr/>
        </p:nvSpPr>
        <p:spPr>
          <a:xfrm>
            <a:off x="697336" y="4094284"/>
            <a:ext cx="1991531" cy="1585237"/>
          </a:xfrm>
          <a:prstGeom prst="rect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2400" b="1" dirty="0">
                <a:solidFill>
                  <a:srgbClr val="AFC277"/>
                </a:solidFill>
              </a:rPr>
              <a:t>Hoe technologie verbeteren?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670A394-C48C-ED3A-715A-697183143C14}"/>
              </a:ext>
            </a:extLst>
          </p:cNvPr>
          <p:cNvSpPr txBox="1"/>
          <p:nvPr/>
        </p:nvSpPr>
        <p:spPr>
          <a:xfrm>
            <a:off x="6002874" y="5820159"/>
            <a:ext cx="5517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solidFill>
                  <a:srgbClr val="F59F4C"/>
                </a:solidFill>
              </a:rPr>
              <a:t>Verschuiving tijdens het programma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B149E1F-F7E8-2117-037E-1C90F95A7359}"/>
              </a:ext>
            </a:extLst>
          </p:cNvPr>
          <p:cNvSpPr txBox="1"/>
          <p:nvPr/>
        </p:nvSpPr>
        <p:spPr>
          <a:xfrm>
            <a:off x="2912151" y="2551677"/>
            <a:ext cx="1542410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NL" sz="2800" b="1" dirty="0">
                <a:solidFill>
                  <a:srgbClr val="F59F4C"/>
                </a:solidFill>
              </a:rPr>
              <a:t>Vroeger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ADD0835-391A-7422-1EB3-FB87F75A7FB6}"/>
              </a:ext>
            </a:extLst>
          </p:cNvPr>
          <p:cNvSpPr txBox="1"/>
          <p:nvPr/>
        </p:nvSpPr>
        <p:spPr>
          <a:xfrm>
            <a:off x="6013961" y="2166397"/>
            <a:ext cx="2702984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NL" sz="2800" b="1" dirty="0">
                <a:solidFill>
                  <a:srgbClr val="F59F4C"/>
                </a:solidFill>
              </a:rPr>
              <a:t>Voor </a:t>
            </a:r>
          </a:p>
          <a:p>
            <a:r>
              <a:rPr lang="nl-NL" sz="2800" b="1" err="1">
                <a:solidFill>
                  <a:srgbClr val="F59F4C"/>
                </a:solidFill>
              </a:rPr>
              <a:t>Future</a:t>
            </a:r>
            <a:r>
              <a:rPr lang="nl-NL" sz="2800" b="1" dirty="0">
                <a:solidFill>
                  <a:srgbClr val="F59F4C"/>
                </a:solidFill>
              </a:rPr>
              <a:t> </a:t>
            </a:r>
            <a:r>
              <a:rPr lang="nl-NL" sz="2800" b="1" err="1">
                <a:solidFill>
                  <a:srgbClr val="F59F4C"/>
                </a:solidFill>
              </a:rPr>
              <a:t>Factory</a:t>
            </a:r>
            <a:endParaRPr lang="nl-NL" sz="2800" b="1">
              <a:solidFill>
                <a:srgbClr val="F59F4C"/>
              </a:solidFill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728AB1D-410B-4070-54C4-4D91EF0AFC73}"/>
              </a:ext>
            </a:extLst>
          </p:cNvPr>
          <p:cNvSpPr txBox="1"/>
          <p:nvPr/>
        </p:nvSpPr>
        <p:spPr>
          <a:xfrm>
            <a:off x="10812062" y="2550830"/>
            <a:ext cx="66396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l-NL" sz="2800" b="1" dirty="0">
                <a:solidFill>
                  <a:srgbClr val="F59F4C"/>
                </a:solidFill>
              </a:rPr>
              <a:t>Nu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61928E15-3B62-9883-2140-CCB5F168561B}"/>
              </a:ext>
            </a:extLst>
          </p:cNvPr>
          <p:cNvCxnSpPr>
            <a:cxnSpLocks/>
          </p:cNvCxnSpPr>
          <p:nvPr/>
        </p:nvCxnSpPr>
        <p:spPr>
          <a:xfrm flipV="1">
            <a:off x="6082617" y="5754617"/>
            <a:ext cx="5363422" cy="42596"/>
          </a:xfrm>
          <a:prstGeom prst="straightConnector1">
            <a:avLst/>
          </a:prstGeom>
          <a:ln w="57150">
            <a:solidFill>
              <a:srgbClr val="F59F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7CD2C15-2A41-D864-350D-CE3711F16108}"/>
              </a:ext>
            </a:extLst>
          </p:cNvPr>
          <p:cNvCxnSpPr>
            <a:cxnSpLocks/>
          </p:cNvCxnSpPr>
          <p:nvPr/>
        </p:nvCxnSpPr>
        <p:spPr>
          <a:xfrm>
            <a:off x="5752043" y="2813897"/>
            <a:ext cx="0" cy="2919369"/>
          </a:xfrm>
          <a:prstGeom prst="line">
            <a:avLst/>
          </a:prstGeom>
          <a:ln w="28575">
            <a:solidFill>
              <a:srgbClr val="F59F4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96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B0126-3E9E-6550-46EA-DD1010A65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2CDD063-518A-13E9-2DB6-4BDE1258B7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Belangrijke afslagen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60CC52-85E6-8C92-3122-470421C1B29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l-NL" dirty="0"/>
              <a:t>Strategische keuze doelgroep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0CDF77-A754-F77B-D485-B73ED7AEB0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9</a:t>
            </a:fld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9CAF583-317E-C195-F61F-F115663986FD}"/>
              </a:ext>
            </a:extLst>
          </p:cNvPr>
          <p:cNvSpPr/>
          <p:nvPr/>
        </p:nvSpPr>
        <p:spPr>
          <a:xfrm>
            <a:off x="566892" y="2565401"/>
            <a:ext cx="2038860" cy="1627833"/>
          </a:xfrm>
          <a:prstGeom prst="rect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AFC277"/>
                </a:solidFill>
              </a:rPr>
              <a:t>Wie wil het kopen?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0902102-DBD6-1A69-91B3-307EE83584A4}"/>
              </a:ext>
            </a:extLst>
          </p:cNvPr>
          <p:cNvSpPr/>
          <p:nvPr/>
        </p:nvSpPr>
        <p:spPr>
          <a:xfrm>
            <a:off x="2866848" y="3979579"/>
            <a:ext cx="2677818" cy="2133577"/>
          </a:xfrm>
          <a:prstGeom prst="rect">
            <a:avLst/>
          </a:prstGeom>
          <a:solidFill>
            <a:srgbClr val="AFC2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 err="1">
                <a:solidFill>
                  <a:srgbClr val="15596B"/>
                </a:solidFill>
              </a:rPr>
              <a:t>Woning-corporaties</a:t>
            </a:r>
            <a:endParaRPr lang="nl-NL" sz="3200" b="1" dirty="0">
              <a:solidFill>
                <a:srgbClr val="15596B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1910D755-048B-3CA0-7928-2E5C5A9D149E}"/>
              </a:ext>
            </a:extLst>
          </p:cNvPr>
          <p:cNvSpPr/>
          <p:nvPr/>
        </p:nvSpPr>
        <p:spPr>
          <a:xfrm>
            <a:off x="6148891" y="3979579"/>
            <a:ext cx="2677818" cy="2133577"/>
          </a:xfrm>
          <a:prstGeom prst="rect">
            <a:avLst/>
          </a:prstGeom>
          <a:solidFill>
            <a:srgbClr val="AFC2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rgbClr val="15596B"/>
                </a:solidFill>
              </a:rPr>
              <a:t>Particuliere woning- eigenaren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C1CE4DB1-F344-4D52-09C3-1BB1C11FA586}"/>
              </a:ext>
            </a:extLst>
          </p:cNvPr>
          <p:cNvSpPr/>
          <p:nvPr/>
        </p:nvSpPr>
        <p:spPr>
          <a:xfrm>
            <a:off x="9136918" y="3979579"/>
            <a:ext cx="2677818" cy="2133577"/>
          </a:xfrm>
          <a:prstGeom prst="rect">
            <a:avLst/>
          </a:prstGeom>
          <a:solidFill>
            <a:srgbClr val="AFC2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rgbClr val="15596B"/>
                </a:solidFill>
              </a:rPr>
              <a:t>Particuliere verhuurders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19D05269-C907-529B-078E-A04D162C4EEB}"/>
              </a:ext>
            </a:extLst>
          </p:cNvPr>
          <p:cNvCxnSpPr>
            <a:cxnSpLocks/>
          </p:cNvCxnSpPr>
          <p:nvPr/>
        </p:nvCxnSpPr>
        <p:spPr>
          <a:xfrm flipH="1">
            <a:off x="5935776" y="2495100"/>
            <a:ext cx="18932" cy="3619840"/>
          </a:xfrm>
          <a:prstGeom prst="line">
            <a:avLst/>
          </a:prstGeom>
          <a:ln w="28575">
            <a:solidFill>
              <a:srgbClr val="F59F4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hoek 12">
            <a:extLst>
              <a:ext uri="{FF2B5EF4-FFF2-40B4-BE49-F238E27FC236}">
                <a16:creationId xmlns:a16="http://schemas.microsoft.com/office/drawing/2014/main" id="{41BB4403-339C-5D7E-918A-01FC70BB0383}"/>
              </a:ext>
            </a:extLst>
          </p:cNvPr>
          <p:cNvSpPr/>
          <p:nvPr/>
        </p:nvSpPr>
        <p:spPr>
          <a:xfrm>
            <a:off x="566892" y="4460636"/>
            <a:ext cx="2038860" cy="1627833"/>
          </a:xfrm>
          <a:prstGeom prst="rect">
            <a:avLst/>
          </a:prstGeom>
          <a:solidFill>
            <a:srgbClr val="1559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rgbClr val="AFC277"/>
                </a:solidFill>
              </a:rPr>
              <a:t>Hoe opschalen?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85F99B7-1A5B-D8B7-212B-2BC0FA650D36}"/>
              </a:ext>
            </a:extLst>
          </p:cNvPr>
          <p:cNvSpPr txBox="1"/>
          <p:nvPr/>
        </p:nvSpPr>
        <p:spPr>
          <a:xfrm>
            <a:off x="2755499" y="2506559"/>
            <a:ext cx="3342283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b="1" dirty="0">
                <a:solidFill>
                  <a:srgbClr val="F59F4C"/>
                </a:solidFill>
              </a:rPr>
              <a:t>Groot volume</a:t>
            </a:r>
          </a:p>
          <a:p>
            <a:r>
              <a:rPr lang="nl-NL" sz="2400" b="1" dirty="0">
                <a:solidFill>
                  <a:srgbClr val="F59F4C"/>
                </a:solidFill>
              </a:rPr>
              <a:t>Standaard woningen</a:t>
            </a:r>
          </a:p>
          <a:p>
            <a:r>
              <a:rPr lang="nl-NL" sz="2400" b="1" dirty="0">
                <a:solidFill>
                  <a:srgbClr val="F59F4C"/>
                </a:solidFill>
              </a:rPr>
              <a:t>Procesmatige aanpak.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7236956-B0D3-1E34-DC78-1D45D9A182AE}"/>
              </a:ext>
            </a:extLst>
          </p:cNvPr>
          <p:cNvSpPr txBox="1"/>
          <p:nvPr/>
        </p:nvSpPr>
        <p:spPr>
          <a:xfrm>
            <a:off x="6098354" y="2493878"/>
            <a:ext cx="518949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b="1" dirty="0">
                <a:solidFill>
                  <a:srgbClr val="F59F4C"/>
                </a:solidFill>
              </a:rPr>
              <a:t>N=1</a:t>
            </a:r>
          </a:p>
          <a:p>
            <a:r>
              <a:rPr lang="nl-NL" sz="2400" b="1" dirty="0">
                <a:solidFill>
                  <a:srgbClr val="F59F4C"/>
                </a:solidFill>
              </a:rPr>
              <a:t>Geen tot weinig repeterende opdrachten. Financiële situatie verschilt per geval.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6943693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F478402AB34843BED2E155611953F0" ma:contentTypeVersion="15" ma:contentTypeDescription="Een nieuw document maken." ma:contentTypeScope="" ma:versionID="2ef1001956f51c3cc78b993afb881fff">
  <xsd:schema xmlns:xsd="http://www.w3.org/2001/XMLSchema" xmlns:xs="http://www.w3.org/2001/XMLSchema" xmlns:p="http://schemas.microsoft.com/office/2006/metadata/properties" xmlns:ns2="400772ba-bb80-48b6-9022-5bc9d0d6f9cc" xmlns:ns3="74ea1d65-bce1-4346-b8fc-1c87cb94f907" targetNamespace="http://schemas.microsoft.com/office/2006/metadata/properties" ma:root="true" ma:fieldsID="89f8411bc809e5e48aa44d49ff13f24c" ns2:_="" ns3:_="">
    <xsd:import namespace="400772ba-bb80-48b6-9022-5bc9d0d6f9cc"/>
    <xsd:import namespace="74ea1d65-bce1-4346-b8fc-1c87cb94f9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0772ba-bb80-48b6-9022-5bc9d0d6f9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0f5a09c0-9105-478c-9fd0-fcff2fbab9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a1d65-bce1-4346-b8fc-1c87cb94f907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395fab9-a7f2-40b8-a5c9-d43c64018e79}" ma:internalName="TaxCatchAll" ma:showField="CatchAllData" ma:web="74ea1d65-bce1-4346-b8fc-1c87cb94f9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0772ba-bb80-48b6-9022-5bc9d0d6f9cc">
      <Terms xmlns="http://schemas.microsoft.com/office/infopath/2007/PartnerControls"/>
    </lcf76f155ced4ddcb4097134ff3c332f>
    <TaxCatchAll xmlns="74ea1d65-bce1-4346-b8fc-1c87cb94f907" xsi:nil="true"/>
  </documentManagement>
</p:properties>
</file>

<file path=customXml/itemProps1.xml><?xml version="1.0" encoding="utf-8"?>
<ds:datastoreItem xmlns:ds="http://schemas.openxmlformats.org/officeDocument/2006/customXml" ds:itemID="{2EEC7777-9042-40A4-92AE-F4D90656F6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02C3D8-8A05-4695-B2FB-32A92D4751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0772ba-bb80-48b6-9022-5bc9d0d6f9cc"/>
    <ds:schemaRef ds:uri="74ea1d65-bce1-4346-b8fc-1c87cb94f9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6E16A-DDEB-4660-8E12-E7F643FE2FE8}">
  <ds:schemaRefs>
    <ds:schemaRef ds:uri="400772ba-bb80-48b6-9022-5bc9d0d6f9cc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74ea1d65-bce1-4346-b8fc-1c87cb94f907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746</Words>
  <Application>Microsoft Office PowerPoint</Application>
  <PresentationFormat>Breedbeeld</PresentationFormat>
  <Paragraphs>232</Paragraphs>
  <Slides>21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Folkert Linnemans</dc:creator>
  <cp:lastModifiedBy>Jacob Lub</cp:lastModifiedBy>
  <cp:revision>555</cp:revision>
  <dcterms:created xsi:type="dcterms:W3CDTF">2020-01-31T14:42:51Z</dcterms:created>
  <dcterms:modified xsi:type="dcterms:W3CDTF">2026-02-18T10:42:37Z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0x01010071F478402AB34843BED2E155611953F0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